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3" r:id="rId1"/>
  </p:sldMasterIdLst>
  <p:notesMasterIdLst>
    <p:notesMasterId r:id="rId27"/>
  </p:notesMasterIdLst>
  <p:handoutMasterIdLst>
    <p:handoutMasterId r:id="rId28"/>
  </p:handoutMasterIdLst>
  <p:sldIdLst>
    <p:sldId id="52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530" r:id="rId12"/>
    <p:sldId id="531" r:id="rId13"/>
    <p:sldId id="268" r:id="rId14"/>
    <p:sldId id="532" r:id="rId15"/>
    <p:sldId id="540" r:id="rId16"/>
    <p:sldId id="533" r:id="rId17"/>
    <p:sldId id="534" r:id="rId18"/>
    <p:sldId id="272" r:id="rId19"/>
    <p:sldId id="537" r:id="rId20"/>
    <p:sldId id="273" r:id="rId21"/>
    <p:sldId id="535" r:id="rId22"/>
    <p:sldId id="536" r:id="rId23"/>
    <p:sldId id="538" r:id="rId24"/>
    <p:sldId id="266" r:id="rId25"/>
    <p:sldId id="526" r:id="rId2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240" userDrawn="1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3" clrIdx="0">
    <p:extLst>
      <p:ext uri="{19B8F6BF-5375-455C-9EA6-DF929625EA0E}">
        <p15:presenceInfo xmlns:p15="http://schemas.microsoft.com/office/powerpoint/2012/main" userId="User" providerId="None"/>
      </p:ext>
    </p:extLst>
  </p:cmAuthor>
  <p:cmAuthor id="2" name="Liubou Kudzelka" initials="LK" lastIdx="2" clrIdx="1">
    <p:extLst>
      <p:ext uri="{19B8F6BF-5375-455C-9EA6-DF929625EA0E}">
        <p15:presenceInfo xmlns:p15="http://schemas.microsoft.com/office/powerpoint/2012/main" userId="S::lkudzelka@unicef.org::39dd3c10-0a96-43b4-b6fb-87dc75d04c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  <a:srgbClr val="E46018"/>
    <a:srgbClr val="E1E1E6"/>
    <a:srgbClr val="212322"/>
    <a:srgbClr val="9A2DB3"/>
    <a:srgbClr val="C846DE"/>
    <a:srgbClr val="F3A377"/>
    <a:srgbClr val="72A054"/>
    <a:srgbClr val="FFD25A"/>
    <a:srgbClr val="4A85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37" autoAdjust="0"/>
    <p:restoredTop sz="94133" autoAdjust="0"/>
  </p:normalViewPr>
  <p:slideViewPr>
    <p:cSldViewPr showGuides="1">
      <p:cViewPr varScale="1">
        <p:scale>
          <a:sx n="108" d="100"/>
          <a:sy n="108" d="100"/>
        </p:scale>
        <p:origin x="494" y="72"/>
      </p:cViewPr>
      <p:guideLst>
        <p:guide orient="horz" pos="32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9" d="100"/>
          <a:sy n="59" d="100"/>
        </p:scale>
        <p:origin x="2371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EA426D-4A83-4A7D-A619-B1673FEF7EF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215B-1C62-477C-912C-1ADD0077E8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1C77FE-1A23-4B8F-8D68-51E317F77F2A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218F25-2F32-4B30-8C84-5505E38CD6C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D63B2D-A1D6-4E71-84E0-B441592DFC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126DE-B799-43BA-AFE7-13AA11F9D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95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35442-422E-48E4-8469-38E2A21ED302}" type="datetimeFigureOut">
              <a:rPr lang="ru-RU" smtClean="0"/>
              <a:t>01.12.2020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8604D-65A9-439F-B62D-6BCC1F2A526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674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538843" y="433829"/>
            <a:ext cx="7478486" cy="1199029"/>
          </a:xfrm>
        </p:spPr>
        <p:txBody>
          <a:bodyPr anchor="b">
            <a:normAutofit/>
          </a:bodyPr>
          <a:lstStyle>
            <a:lvl1pPr algn="l">
              <a:defRPr sz="405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8843" y="1738200"/>
            <a:ext cx="7478486" cy="630680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6" name="Прямоугольник 5"/>
          <p:cNvSpPr/>
          <p:nvPr userDrawn="1"/>
        </p:nvSpPr>
        <p:spPr>
          <a:xfrm flipV="1">
            <a:off x="0" y="0"/>
            <a:ext cx="9144000" cy="2886892"/>
          </a:xfrm>
          <a:prstGeom prst="rect">
            <a:avLst/>
          </a:prstGeom>
          <a:solidFill>
            <a:srgbClr val="E46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8729752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 flipV="1">
            <a:off x="0" y="2527024"/>
            <a:ext cx="9144000" cy="2616476"/>
          </a:xfrm>
          <a:prstGeom prst="rect">
            <a:avLst/>
          </a:prstGeom>
          <a:solidFill>
            <a:srgbClr val="E660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sz="1350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097920" y="3033920"/>
            <a:ext cx="6975140" cy="823117"/>
          </a:xfrm>
        </p:spPr>
        <p:txBody>
          <a:bodyPr anchor="b">
            <a:normAutofit/>
          </a:bodyPr>
          <a:lstStyle>
            <a:lvl1pPr algn="l">
              <a:defRPr sz="405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7920" y="4060235"/>
            <a:ext cx="6975140" cy="630680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188" y="647376"/>
            <a:ext cx="5094551" cy="140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589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613" y="259117"/>
            <a:ext cx="6826738" cy="695222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017" y="297573"/>
            <a:ext cx="902141" cy="9021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39" y="1199714"/>
            <a:ext cx="1074374" cy="10743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974" y="2362284"/>
            <a:ext cx="802055" cy="802055"/>
          </a:xfrm>
          <a:prstGeom prst="rect">
            <a:avLst/>
          </a:prstGeom>
        </p:spPr>
      </p:pic>
      <p:cxnSp>
        <p:nvCxnSpPr>
          <p:cNvPr id="11" name="Прямая соединительная линия 14">
            <a:extLst>
              <a:ext uri="{FF2B5EF4-FFF2-40B4-BE49-F238E27FC236}">
                <a16:creationId xmlns:a16="http://schemas.microsoft.com/office/drawing/2014/main" id="{942E9A62-38B1-4567-A5F5-758BD2E1C152}"/>
              </a:ext>
            </a:extLst>
          </p:cNvPr>
          <p:cNvCxnSpPr>
            <a:cxnSpLocks/>
          </p:cNvCxnSpPr>
          <p:nvPr userDrawn="1"/>
        </p:nvCxnSpPr>
        <p:spPr>
          <a:xfrm>
            <a:off x="1685925" y="954338"/>
            <a:ext cx="6829425" cy="0"/>
          </a:xfrm>
          <a:prstGeom prst="line">
            <a:avLst/>
          </a:prstGeom>
          <a:ln w="44450" cap="rnd">
            <a:solidFill>
              <a:schemeClr val="tx1">
                <a:lumMod val="85000"/>
                <a:lumOff val="1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5">
            <a:extLst>
              <a:ext uri="{FF2B5EF4-FFF2-40B4-BE49-F238E27FC236}">
                <a16:creationId xmlns:a16="http://schemas.microsoft.com/office/drawing/2014/main" id="{EC743156-9E0B-40FC-BAF2-B87209EBE72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711" y="4591900"/>
            <a:ext cx="1678217" cy="46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680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14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6" y="259117"/>
            <a:ext cx="7229475" cy="695222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 userDrawn="1"/>
        </p:nvCxnSpPr>
        <p:spPr>
          <a:xfrm>
            <a:off x="1306287" y="954338"/>
            <a:ext cx="7209064" cy="0"/>
          </a:xfrm>
          <a:prstGeom prst="line">
            <a:avLst/>
          </a:prstGeom>
          <a:ln w="44450" cap="rnd">
            <a:solidFill>
              <a:schemeClr val="tx1">
                <a:lumMod val="85000"/>
                <a:lumOff val="1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99" y="200750"/>
            <a:ext cx="811955" cy="8119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711" y="4591900"/>
            <a:ext cx="1678217" cy="46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888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1080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129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711" y="4591900"/>
            <a:ext cx="1678217" cy="46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14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375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59" userDrawn="1">
          <p15:clr>
            <a:srgbClr val="FBAE40"/>
          </p15:clr>
        </p15:guide>
        <p15:guide id="4" orient="horz" pos="129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0" y="2886892"/>
            <a:ext cx="9144000" cy="2255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097920" y="3403468"/>
            <a:ext cx="6975140" cy="671857"/>
          </a:xfrm>
        </p:spPr>
        <p:txBody>
          <a:bodyPr anchor="b">
            <a:noAutofit/>
          </a:bodyPr>
          <a:lstStyle>
            <a:lvl1pPr algn="l"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ЗАГОЛОВОК РАЗДЕЛА</a:t>
            </a:r>
          </a:p>
        </p:txBody>
      </p:sp>
      <p:pic>
        <p:nvPicPr>
          <p:cNvPr id="11" name="Рисунок 5">
            <a:extLst>
              <a:ext uri="{FF2B5EF4-FFF2-40B4-BE49-F238E27FC236}">
                <a16:creationId xmlns:a16="http://schemas.microsoft.com/office/drawing/2014/main" id="{8227764C-F80A-4FC9-A4B0-8615AAA672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711" y="4591900"/>
            <a:ext cx="1678217" cy="46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460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" r="-1"/>
          <a:stretch/>
        </p:blipFill>
        <p:spPr>
          <a:xfrm>
            <a:off x="32657" y="-1532"/>
            <a:ext cx="9078686" cy="51435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0" y="2886892"/>
            <a:ext cx="9144000" cy="2255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3409406"/>
            <a:ext cx="9144000" cy="1732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01783" y="3126141"/>
            <a:ext cx="5845630" cy="566531"/>
          </a:xfrm>
        </p:spPr>
        <p:txBody>
          <a:bodyPr anchor="b">
            <a:noAutofit/>
          </a:bodyPr>
          <a:lstStyle>
            <a:lvl1pPr algn="l">
              <a:defRPr sz="3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КОНТАКТЫ</a:t>
            </a: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201783" y="3788230"/>
            <a:ext cx="5845630" cy="1101257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29682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FA765-55DE-4694-B1DC-2E3F934DE14E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6DC60-0AD5-4EF7-A726-8936CC4DE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20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543050"/>
            <a:ext cx="7886700" cy="3089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D8F81-BA1F-40A5-8C0D-6184F086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1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33" r:id="rId5"/>
    <p:sldLayoutId id="2147483728" r:id="rId6"/>
    <p:sldLayoutId id="2147483729" r:id="rId7"/>
    <p:sldLayoutId id="2147483732" r:id="rId8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375" userDrawn="1">
          <p15:clr>
            <a:srgbClr val="F26B43"/>
          </p15:clr>
        </p15:guide>
        <p15:guide id="2" orient="horz" pos="2981" userDrawn="1">
          <p15:clr>
            <a:srgbClr val="F26B43"/>
          </p15:clr>
        </p15:guide>
        <p15:guide id="3" pos="385" userDrawn="1">
          <p15:clr>
            <a:srgbClr val="F26B43"/>
          </p15:clr>
        </p15:guide>
        <p15:guide id="4" pos="7152">
          <p15:clr>
            <a:srgbClr val="F26B43"/>
          </p15:clr>
        </p15:guide>
        <p15:guide id="5" orient="horz" pos="3888">
          <p15:clr>
            <a:srgbClr val="F26B43"/>
          </p15:clr>
        </p15:guide>
        <p15:guide id="6" orient="horz" pos="8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4.png"/><Relationship Id="rId4" Type="http://schemas.openxmlformats.org/officeDocument/2006/relationships/hyperlink" Target="https://www.youtube.com/watch?v=BOKeGBTbSGU&amp;feature=youtu.be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hyperlink" Target="https://www.youtube.com/watch?v=0CnH-m5VHK8" TargetMode="Externa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vimeo.com/247128486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hyperlink" Target="https://www.youtube.com/watch?v=fKlpeqkaZlQ&amp;t=14s" TargetMode="Externa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hyperlink" Target="https://www.youtube.com/watch?v=Rg4QErHoQaE&amp;feature=youtu.be" TargetMode="Externa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36.svg"/><Relationship Id="rId7" Type="http://schemas.openxmlformats.org/officeDocument/2006/relationships/image" Target="../media/image47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Relationship Id="rId9" Type="http://schemas.openxmlformats.org/officeDocument/2006/relationships/image" Target="../media/image49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8">
            <a:extLst>
              <a:ext uri="{FF2B5EF4-FFF2-40B4-BE49-F238E27FC236}">
                <a16:creationId xmlns:a16="http://schemas.microsoft.com/office/drawing/2014/main" id="{076A730E-B7F3-4C65-AE4A-FD2EA9584D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79862"/>
            <a:ext cx="4157895" cy="1150351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9513DD7-A9D8-4FC3-B774-14032C1640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757" y="987574"/>
            <a:ext cx="7478486" cy="1199029"/>
          </a:xfr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«ЧТО ТАКОЕ ИНКЛЮЗИЯ И ПОЧЕМУ ЭТО ВАЖНО?»</a:t>
            </a:r>
            <a:endParaRPr lang="en-US" b="1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92B4591-0C91-4103-8D5F-ED875B4FF5B9}"/>
              </a:ext>
            </a:extLst>
          </p:cNvPr>
          <p:cNvGrpSpPr/>
          <p:nvPr/>
        </p:nvGrpSpPr>
        <p:grpSpPr>
          <a:xfrm>
            <a:off x="4934425" y="4126761"/>
            <a:ext cx="3598388" cy="421798"/>
            <a:chOff x="2573070" y="4124894"/>
            <a:chExt cx="4375194" cy="512854"/>
          </a:xfrm>
        </p:grpSpPr>
        <p:pic>
          <p:nvPicPr>
            <p:cNvPr id="10" name="Рисунок 2">
              <a:extLst>
                <a:ext uri="{FF2B5EF4-FFF2-40B4-BE49-F238E27FC236}">
                  <a16:creationId xmlns:a16="http://schemas.microsoft.com/office/drawing/2014/main" id="{088390D1-7E06-4D96-B2DB-4C4EE47C2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9964" y="4150986"/>
              <a:ext cx="1118300" cy="460670"/>
            </a:xfrm>
            <a:prstGeom prst="rect">
              <a:avLst/>
            </a:prstGeom>
          </p:spPr>
        </p:pic>
        <p:pic>
          <p:nvPicPr>
            <p:cNvPr id="12" name="Рисунок 3">
              <a:extLst>
                <a:ext uri="{FF2B5EF4-FFF2-40B4-BE49-F238E27FC236}">
                  <a16:creationId xmlns:a16="http://schemas.microsoft.com/office/drawing/2014/main" id="{CA2F00D8-0845-4B09-AC5D-EF3C74452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3070" y="4150986"/>
              <a:ext cx="1330338" cy="460669"/>
            </a:xfrm>
            <a:prstGeom prst="rect">
              <a:avLst/>
            </a:prstGeom>
          </p:spPr>
        </p:pic>
        <p:pic>
          <p:nvPicPr>
            <p:cNvPr id="14" name="Рисунок 4">
              <a:extLst>
                <a:ext uri="{FF2B5EF4-FFF2-40B4-BE49-F238E27FC236}">
                  <a16:creationId xmlns:a16="http://schemas.microsoft.com/office/drawing/2014/main" id="{FAC86861-6343-4417-BFC4-5B4E5B741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5530" y="4124894"/>
              <a:ext cx="512854" cy="512854"/>
            </a:xfrm>
            <a:prstGeom prst="rect">
              <a:avLst/>
            </a:prstGeom>
          </p:spPr>
        </p:pic>
        <p:pic>
          <p:nvPicPr>
            <p:cNvPr id="16" name="Picture 2" descr="Эмблема Министерства образования Республики Беларусь">
              <a:extLst>
                <a:ext uri="{FF2B5EF4-FFF2-40B4-BE49-F238E27FC236}">
                  <a16:creationId xmlns:a16="http://schemas.microsoft.com/office/drawing/2014/main" id="{014B138F-A2FD-445F-9A03-5D20D3FE9E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4988" y="4126841"/>
              <a:ext cx="508963" cy="508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11685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03F7A2-FBD1-4671-84BE-8172B7CE1734}"/>
              </a:ext>
            </a:extLst>
          </p:cNvPr>
          <p:cNvSpPr/>
          <p:nvPr/>
        </p:nvSpPr>
        <p:spPr>
          <a:xfrm>
            <a:off x="0" y="0"/>
            <a:ext cx="9641034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11188" y="1203598"/>
            <a:ext cx="2441252" cy="2308324"/>
          </a:xfrm>
        </p:spPr>
        <p:txBody>
          <a:bodyPr vert="horz" wrap="square" lIns="0" tIns="45720" rIns="0" bIns="45720" rtlCol="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Дети с инвалидностью могут учиться и участвовать во всех сферах жизни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188" y="4390705"/>
            <a:ext cx="1791900" cy="568874"/>
          </a:xfrm>
        </p:spPr>
        <p:txBody>
          <a:bodyPr wrap="square" lIns="0" rIns="0">
            <a:spAutoFit/>
          </a:bodyPr>
          <a:lstStyle/>
          <a:p>
            <a:pPr marL="0" indent="0">
              <a:buNone/>
            </a:pPr>
            <a:r>
              <a:rPr lang="en-US" sz="900" dirty="0">
                <a:solidFill>
                  <a:schemeClr val="bg1">
                    <a:lumMod val="9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https://www.youtube.com/watch?v=BOKeGBTbSGU&amp;feature=youtu.be</a:t>
            </a:r>
            <a:endParaRPr lang="en-US" sz="9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endParaRPr lang="en-US" sz="9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videoplayback">
            <a:hlinkClick r:id="" action="ppaction://media"/>
            <a:extLst>
              <a:ext uri="{FF2B5EF4-FFF2-40B4-BE49-F238E27FC236}">
                <a16:creationId xmlns:a16="http://schemas.microsoft.com/office/drawing/2014/main" id="{ADE17E0D-2DD3-4EEF-B903-5AF0B52620C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11658" y="1"/>
            <a:ext cx="642937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9704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2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Анимационный ролик ЮНИСЕФ">
            <a:hlinkClick r:id="" action="ppaction://media"/>
            <a:extLst>
              <a:ext uri="{FF2B5EF4-FFF2-40B4-BE49-F238E27FC236}">
                <a16:creationId xmlns:a16="http://schemas.microsoft.com/office/drawing/2014/main" id="{E9D47C7F-3AB0-46DD-8186-0781D9AD70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F442217-0691-4793-8A85-735BA94E9B0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46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11681" y="2094697"/>
            <a:ext cx="5120640" cy="954107"/>
          </a:xfrm>
        </p:spPr>
        <p:txBody>
          <a:bodyPr vert="horz" wrap="square" lIns="0" tIns="45720" rIns="0" bIns="4572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Каким может быть город, удобный для всех?</a:t>
            </a:r>
            <a:endParaRPr lang="en-US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188" y="4587016"/>
            <a:ext cx="2880692" cy="216982"/>
          </a:xfrm>
        </p:spPr>
        <p:txBody>
          <a:bodyPr wrap="square" lIns="0" rIns="0">
            <a:spAutoFit/>
          </a:bodyPr>
          <a:lstStyle/>
          <a:p>
            <a:pPr marL="0" indent="0">
              <a:buNone/>
            </a:pPr>
            <a:r>
              <a:rPr lang="en-US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?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=0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CnH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VHK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en-US" sz="9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797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49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D99AB2-D7C0-4758-9783-95EF043E2EDB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93818" y="1786920"/>
            <a:ext cx="41563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Знаете ли вы известных людей с инвалидностью?</a:t>
            </a:r>
          </a:p>
        </p:txBody>
      </p:sp>
    </p:spTree>
    <p:extLst>
      <p:ext uri="{BB962C8B-B14F-4D97-AF65-F5344CB8AC3E}">
        <p14:creationId xmlns:p14="http://schemas.microsoft.com/office/powerpoint/2010/main" val="3686680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нтересные факты о величайшем гении современности Стивене Хокинге |  nakonu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154" y="1707654"/>
            <a:ext cx="4004659" cy="266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EF66DC-3A31-4A80-8CC4-5574E5A1C16E}"/>
              </a:ext>
            </a:extLst>
          </p:cNvPr>
          <p:cNvSpPr txBox="1"/>
          <p:nvPr/>
        </p:nvSpPr>
        <p:spPr>
          <a:xfrm>
            <a:off x="611187" y="353020"/>
            <a:ext cx="79021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+mn-lt"/>
              </a:rPr>
              <a:t>Люди с инвалидностью могут реализовать себя в разных областях в зависимости от своих сильных сторон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9BDBE6-2A20-4EDA-871C-A13C74EFFA28}"/>
              </a:ext>
            </a:extLst>
          </p:cNvPr>
          <p:cNvSpPr txBox="1"/>
          <p:nvPr/>
        </p:nvSpPr>
        <p:spPr>
          <a:xfrm>
            <a:off x="611188" y="1887075"/>
            <a:ext cx="3600772" cy="230832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chemeClr val="accent1"/>
                </a:solidFill>
              </a:rPr>
              <a:t>Стивен Хокинг </a:t>
            </a:r>
            <a:r>
              <a:rPr lang="ru-RU" sz="1600" dirty="0"/>
              <a:t>- английский физик-теоретик, космолог и астрофизик, писатель, директор по научной работе Центра теоретической космологии Кембриджского университета. У Хокинга была редкая болезнь: он мог передвигаться в инвалидной коляске и использовал синтезатор речи для общения.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92304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Тадзири Сатоси (Tajiri Satoshi)">
            <a:extLst>
              <a:ext uri="{FF2B5EF4-FFF2-40B4-BE49-F238E27FC236}">
                <a16:creationId xmlns:a16="http://schemas.microsoft.com/office/drawing/2014/main" id="{1A2F05BB-6219-456A-8DFC-C2705F104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928" y="426720"/>
            <a:ext cx="4189512" cy="429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D31580-5923-48BA-B4CF-C5BA69AEBEE9}"/>
              </a:ext>
            </a:extLst>
          </p:cNvPr>
          <p:cNvSpPr txBox="1">
            <a:spLocks/>
          </p:cNvSpPr>
          <p:nvPr/>
        </p:nvSpPr>
        <p:spPr>
          <a:xfrm>
            <a:off x="611188" y="780491"/>
            <a:ext cx="3096716" cy="3582519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accent1"/>
                </a:solidFill>
              </a:rPr>
              <a:t>Сатоси Тадзири </a:t>
            </a:r>
            <a:r>
              <a:rPr lang="ru-RU" sz="1800" dirty="0"/>
              <a:t>- японский геймдизайнер, создатель серии игр, манги и сериала «Покемон». У него расстройство аутистического спектра – это особенность развития психики, когда людям трудно взаимодействовать с обществом. У таких людей часто есть узкие интересы, ограниченные одной темой, им трудно понимать эмоции и жесты других людей, смотреть им в глаза.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2346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573B427-A491-4FCF-8367-3C70EA4AF0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/>
          <a:stretch/>
        </p:blipFill>
        <p:spPr>
          <a:xfrm>
            <a:off x="4466406" y="426720"/>
            <a:ext cx="4189512" cy="429006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D31580-5923-48BA-B4CF-C5BA69AEBEE9}"/>
              </a:ext>
            </a:extLst>
          </p:cNvPr>
          <p:cNvSpPr txBox="1">
            <a:spLocks/>
          </p:cNvSpPr>
          <p:nvPr/>
        </p:nvSpPr>
        <p:spPr>
          <a:xfrm>
            <a:off x="611188" y="1403738"/>
            <a:ext cx="3168724" cy="2336024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>
                <a:solidFill>
                  <a:schemeClr val="accent1"/>
                </a:solidFill>
              </a:rPr>
              <a:t>Александра </a:t>
            </a:r>
            <a:r>
              <a:rPr lang="ru-RU" sz="1800" b="1" dirty="0">
                <a:solidFill>
                  <a:schemeClr val="accent1"/>
                </a:solidFill>
              </a:rPr>
              <a:t>Чичикова </a:t>
            </a:r>
            <a:r>
              <a:rPr lang="ru-RU" sz="1800" dirty="0"/>
              <a:t>- инклюзивная активистка, «Мисс мира-2017 на инвалидной коляске». Травму Александра получила в 6 лет - зацепилась за крюк и выпала с третьего этажа. Сейчас девушка работает в </a:t>
            </a:r>
            <a:r>
              <a:rPr lang="en-US" sz="1800" dirty="0"/>
              <a:t>IT-</a:t>
            </a:r>
            <a:r>
              <a:rPr lang="ru-RU" sz="1800" dirty="0"/>
              <a:t>компании и живет полноценной жизнью.</a:t>
            </a:r>
          </a:p>
        </p:txBody>
      </p:sp>
    </p:spTree>
    <p:extLst>
      <p:ext uri="{BB962C8B-B14F-4D97-AF65-F5344CB8AC3E}">
        <p14:creationId xmlns:p14="http://schemas.microsoft.com/office/powerpoint/2010/main" val="23366121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12800" y="384541"/>
            <a:ext cx="7518400" cy="1683153"/>
          </a:xfr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ts val="2200"/>
              </a:lnSpc>
              <a:spcAft>
                <a:spcPts val="1200"/>
              </a:spcAft>
            </a:pPr>
            <a:r>
              <a:rPr lang="ru-RU" sz="2400" b="1" dirty="0">
                <a:solidFill>
                  <a:srgbClr val="E46018"/>
                </a:solidFill>
                <a:latin typeface="+mn-lt"/>
              </a:rPr>
              <a:t>«Экстраординарные тела»</a:t>
            </a:r>
            <a:br>
              <a:rPr lang="en-US" sz="2400" b="1" dirty="0">
                <a:solidFill>
                  <a:srgbClr val="E46018"/>
                </a:solidFill>
                <a:latin typeface="+mn-lt"/>
              </a:rPr>
            </a:br>
            <a:br>
              <a:rPr lang="en-US" sz="2400" b="1" dirty="0">
                <a:solidFill>
                  <a:srgbClr val="E46018"/>
                </a:solidFill>
                <a:latin typeface="+mn-lt"/>
              </a:rPr>
            </a:br>
            <a:r>
              <a:rPr lang="ru-RU" sz="1800" b="1" dirty="0">
                <a:solidFill>
                  <a:srgbClr val="212322"/>
                </a:solidFill>
                <a:latin typeface="+mn-lt"/>
              </a:rPr>
              <a:t>– это цирковой проект, в труппу которого входят самые разнообразные люди – с инвалидностью, слабослышащие и другие. Человек с инвалидностью – не обязательно слабый и немощный: смотрите, какие акробатические номера могут исполнять эти артисты!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23528" y="5930552"/>
            <a:ext cx="2880692" cy="216982"/>
          </a:xfrm>
        </p:spPr>
        <p:txBody>
          <a:bodyPr wrap="square" lIns="0" rIns="0">
            <a:spAutoFit/>
          </a:bodyPr>
          <a:lstStyle/>
          <a:p>
            <a:pPr marL="0" indent="0">
              <a:buNone/>
            </a:pPr>
            <a:r>
              <a:rPr lang="en-US" sz="900" dirty="0">
                <a:solidFill>
                  <a:schemeClr val="bg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</a:t>
            </a:r>
            <a:r>
              <a:rPr lang="ru-RU" sz="900" dirty="0">
                <a:solidFill>
                  <a:schemeClr val="bg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</a:t>
            </a:r>
            <a:r>
              <a:rPr lang="en-US" sz="900" dirty="0" err="1">
                <a:solidFill>
                  <a:schemeClr val="bg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vimeo</a:t>
            </a:r>
            <a:r>
              <a:rPr lang="ru-RU" sz="900" dirty="0">
                <a:solidFill>
                  <a:schemeClr val="bg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900" dirty="0">
                <a:solidFill>
                  <a:schemeClr val="bg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r>
              <a:rPr lang="ru-RU" sz="900" dirty="0">
                <a:solidFill>
                  <a:schemeClr val="bg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/247128486</a:t>
            </a:r>
            <a:endParaRPr lang="en-US" sz="900" dirty="0">
              <a:solidFill>
                <a:schemeClr val="bg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3B0A13-88FB-42FA-ACB2-12D69135D1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990" r="21990"/>
          <a:stretch/>
        </p:blipFill>
        <p:spPr>
          <a:xfrm>
            <a:off x="3380541" y="2212082"/>
            <a:ext cx="2382546" cy="23825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B0C39B-28B9-4906-96A8-96A7D61BD4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32" r="33618"/>
          <a:stretch/>
        </p:blipFill>
        <p:spPr>
          <a:xfrm>
            <a:off x="683196" y="2212082"/>
            <a:ext cx="2382546" cy="23825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3393C9-CC19-4EB1-ACDE-3C6E1EB2D5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772" t="2610" r="8318" b="22612"/>
          <a:stretch/>
        </p:blipFill>
        <p:spPr>
          <a:xfrm>
            <a:off x="6077886" y="2212082"/>
            <a:ext cx="2382546" cy="238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01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D99AB2-D7C0-4758-9783-95EF043E2EDB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46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93818" y="1540699"/>
            <a:ext cx="41563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Как вы считаете, в каких школах должны учиться дети с инвалидностью?</a:t>
            </a:r>
          </a:p>
        </p:txBody>
      </p:sp>
    </p:spTree>
    <p:extLst>
      <p:ext uri="{BB962C8B-B14F-4D97-AF65-F5344CB8AC3E}">
        <p14:creationId xmlns:p14="http://schemas.microsoft.com/office/powerpoint/2010/main" val="2825080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DDBBFFD-0418-434E-92AF-9A9ADE219D64}"/>
              </a:ext>
            </a:extLst>
          </p:cNvPr>
          <p:cNvCxnSpPr>
            <a:cxnSpLocks/>
          </p:cNvCxnSpPr>
          <p:nvPr/>
        </p:nvCxnSpPr>
        <p:spPr>
          <a:xfrm flipV="1">
            <a:off x="4568378" y="442416"/>
            <a:ext cx="1" cy="159113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F7DBD96-8C65-4661-A6D3-6DD608FC1122}"/>
              </a:ext>
            </a:extLst>
          </p:cNvPr>
          <p:cNvCxnSpPr>
            <a:cxnSpLocks/>
          </p:cNvCxnSpPr>
          <p:nvPr/>
        </p:nvCxnSpPr>
        <p:spPr>
          <a:xfrm>
            <a:off x="611188" y="2331880"/>
            <a:ext cx="3744788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767A396E-22D0-46E7-B7FB-8776B1E928B5}"/>
              </a:ext>
            </a:extLst>
          </p:cNvPr>
          <p:cNvGrpSpPr/>
          <p:nvPr/>
        </p:nvGrpSpPr>
        <p:grpSpPr>
          <a:xfrm>
            <a:off x="1188406" y="466710"/>
            <a:ext cx="2503340" cy="1624861"/>
            <a:chOff x="1188406" y="466710"/>
            <a:chExt cx="2503340" cy="1624861"/>
          </a:xfrm>
        </p:grpSpPr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AE8F816D-02B4-4129-9CF4-278A27DE43A7}"/>
                </a:ext>
              </a:extLst>
            </p:cNvPr>
            <p:cNvSpPr txBox="1">
              <a:spLocks/>
            </p:cNvSpPr>
            <p:nvPr/>
          </p:nvSpPr>
          <p:spPr>
            <a:xfrm>
              <a:off x="1188406" y="1417540"/>
              <a:ext cx="2503340" cy="674031"/>
            </a:xfrm>
            <a:prstGeom prst="rect">
              <a:avLst/>
            </a:prstGeom>
            <a:ln w="22225">
              <a:noFill/>
            </a:ln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1400" b="1" dirty="0"/>
                <a:t>Придумайте проект такой школы, где могли бы учиться вместе самые разные дети.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A2D5766-930F-41DA-8050-375C5D86021C}"/>
                </a:ext>
              </a:extLst>
            </p:cNvPr>
            <p:cNvSpPr/>
            <p:nvPr/>
          </p:nvSpPr>
          <p:spPr>
            <a:xfrm>
              <a:off x="2035627" y="466710"/>
              <a:ext cx="808898" cy="808896"/>
            </a:xfrm>
            <a:prstGeom prst="ellipse">
              <a:avLst/>
            </a:prstGeom>
            <a:solidFill>
              <a:srgbClr val="E46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152B21D-654A-4B1C-BD9E-3E064621B9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2194854" y="588675"/>
              <a:ext cx="490444" cy="490444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70133CA-0EE8-406F-A229-A4EBDEC8465E}"/>
              </a:ext>
            </a:extLst>
          </p:cNvPr>
          <p:cNvGrpSpPr/>
          <p:nvPr/>
        </p:nvGrpSpPr>
        <p:grpSpPr>
          <a:xfrm>
            <a:off x="5447889" y="466710"/>
            <a:ext cx="2503340" cy="1624860"/>
            <a:chOff x="5447889" y="466710"/>
            <a:chExt cx="2503340" cy="1624860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AE59AAA6-F5C3-4B1D-818A-C1B1B95B7561}"/>
                </a:ext>
              </a:extLst>
            </p:cNvPr>
            <p:cNvSpPr txBox="1">
              <a:spLocks/>
            </p:cNvSpPr>
            <p:nvPr/>
          </p:nvSpPr>
          <p:spPr>
            <a:xfrm>
              <a:off x="5447889" y="1417541"/>
              <a:ext cx="2503340" cy="674029"/>
            </a:xfrm>
            <a:prstGeom prst="rect">
              <a:avLst/>
            </a:prstGeom>
            <a:ln w="22225">
              <a:noFill/>
            </a:ln>
          </p:spPr>
          <p:txBody>
            <a:bodyPr vert="horz" wrap="square" lIns="91440" tIns="45720" rIns="91440" bIns="45720" rtlCol="0" anchor="ctr" anchorCtr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1400" b="1" dirty="0"/>
                <a:t>Что должно быть в такой школе?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CAC9390-42E0-4819-93C2-9851E419F3BB}"/>
                </a:ext>
              </a:extLst>
            </p:cNvPr>
            <p:cNvSpPr/>
            <p:nvPr/>
          </p:nvSpPr>
          <p:spPr>
            <a:xfrm>
              <a:off x="6295110" y="466710"/>
              <a:ext cx="808898" cy="808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6C8F23F9-E692-42BA-8B0B-99132417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6998" y="648597"/>
              <a:ext cx="445122" cy="445122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F231F59-A9D1-4DD5-9793-03BF20613728}"/>
              </a:ext>
            </a:extLst>
          </p:cNvPr>
          <p:cNvGrpSpPr/>
          <p:nvPr/>
        </p:nvGrpSpPr>
        <p:grpSpPr>
          <a:xfrm>
            <a:off x="5447889" y="2700037"/>
            <a:ext cx="2503340" cy="1624861"/>
            <a:chOff x="5447889" y="2700037"/>
            <a:chExt cx="2503340" cy="1624861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6356BAFD-E11D-44C8-9C38-8482C8BABF3E}"/>
                </a:ext>
              </a:extLst>
            </p:cNvPr>
            <p:cNvSpPr txBox="1">
              <a:spLocks/>
            </p:cNvSpPr>
            <p:nvPr/>
          </p:nvSpPr>
          <p:spPr>
            <a:xfrm>
              <a:off x="5447889" y="3650867"/>
              <a:ext cx="2503340" cy="674031"/>
            </a:xfrm>
            <a:prstGeom prst="rect">
              <a:avLst/>
            </a:prstGeom>
            <a:ln w="22225">
              <a:noFill/>
            </a:ln>
          </p:spPr>
          <p:txBody>
            <a:bodyPr vert="horz" wrap="square" lIns="91440" tIns="45720" rIns="91440" bIns="45720" rtlCol="0" anchor="ctr" anchorCtr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1400" b="1" dirty="0"/>
                <a:t>Как сделать школу удобной для тех, кто плохо ходит, видит или слышит?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DC0FAE8-82BE-471F-8CB8-B22CBFF3D434}"/>
                </a:ext>
              </a:extLst>
            </p:cNvPr>
            <p:cNvSpPr/>
            <p:nvPr/>
          </p:nvSpPr>
          <p:spPr>
            <a:xfrm>
              <a:off x="6295110" y="2700037"/>
              <a:ext cx="808898" cy="808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6874CE2E-088F-4CFE-8D82-1B8E97567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453300" y="2858226"/>
              <a:ext cx="492518" cy="492518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0ED1244-F169-4B06-B554-85FE82007C61}"/>
              </a:ext>
            </a:extLst>
          </p:cNvPr>
          <p:cNvGrpSpPr/>
          <p:nvPr/>
        </p:nvGrpSpPr>
        <p:grpSpPr>
          <a:xfrm>
            <a:off x="1349997" y="2856783"/>
            <a:ext cx="2180158" cy="1525588"/>
            <a:chOff x="1349997" y="2856783"/>
            <a:chExt cx="2180158" cy="1525588"/>
          </a:xfrm>
        </p:grpSpPr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03147EE3-5625-4219-B06E-C65B7E139740}"/>
                </a:ext>
              </a:extLst>
            </p:cNvPr>
            <p:cNvSpPr txBox="1">
              <a:spLocks/>
            </p:cNvSpPr>
            <p:nvPr/>
          </p:nvSpPr>
          <p:spPr>
            <a:xfrm>
              <a:off x="1349997" y="3708340"/>
              <a:ext cx="2180158" cy="674031"/>
            </a:xfrm>
            <a:prstGeom prst="rect">
              <a:avLst/>
            </a:prstGeom>
            <a:ln w="22225">
              <a:noFill/>
            </a:ln>
          </p:spPr>
          <p:txBody>
            <a:bodyPr vert="horz" wrap="square" lIns="91440" tIns="45720" rIns="91440" bIns="45720" rtlCol="0" anchor="ctr" anchorCtr="0">
              <a:spAutoFit/>
            </a:bodyPr>
            <a:lstStyle>
              <a:defPPr>
                <a:defRPr lang="ru-RU"/>
              </a:defPPr>
              <a:lvl1pPr indent="0" algn="ctr"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600" b="1"/>
              </a:lvl1pPr>
              <a:lvl2pPr marL="514350" indent="-171450" defTabSz="6858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2pPr>
              <a:lvl3pPr marL="857250" indent="-171450" defTabSz="6858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/>
              </a:lvl3pPr>
              <a:lvl4pPr marL="1200150" indent="-171450" defTabSz="6858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/>
              </a:lvl4pPr>
              <a:lvl5pPr marL="1543050" indent="-171450" defTabSz="6858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/>
              </a:lvl5pPr>
              <a:lvl6pPr marL="1885950" indent="-171450" defTabSz="6858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/>
              </a:lvl6pPr>
              <a:lvl7pPr marL="2228850" indent="-171450" defTabSz="6858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/>
              </a:lvl7pPr>
              <a:lvl8pPr marL="2571750" indent="-171450" defTabSz="6858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/>
              </a:lvl8pPr>
              <a:lvl9pPr marL="2914650" indent="-171450" defTabSz="6858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/>
              </a:lvl9pPr>
            </a:lstStyle>
            <a:p>
              <a:r>
                <a:rPr lang="ru-RU" sz="1400" dirty="0"/>
                <a:t>Как дети могут реализовать свои сильные стороны?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24D808F-E1E4-4119-AC4E-9EF73DF46AEC}"/>
                </a:ext>
              </a:extLst>
            </p:cNvPr>
            <p:cNvSpPr/>
            <p:nvPr/>
          </p:nvSpPr>
          <p:spPr>
            <a:xfrm>
              <a:off x="2035627" y="2856783"/>
              <a:ext cx="808898" cy="808896"/>
            </a:xfrm>
            <a:prstGeom prst="ellipse">
              <a:avLst/>
            </a:prstGeom>
            <a:solidFill>
              <a:srgbClr val="E1E1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A193CAC3-3538-4C52-8B92-FBEDD961C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160524" y="2981679"/>
              <a:ext cx="559104" cy="559104"/>
            </a:xfrm>
            <a:prstGeom prst="rect">
              <a:avLst/>
            </a:prstGeom>
          </p:spPr>
        </p:pic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90270DD-61BC-4EDB-B833-F641A29C9E79}"/>
              </a:ext>
            </a:extLst>
          </p:cNvPr>
          <p:cNvCxnSpPr>
            <a:cxnSpLocks/>
          </p:cNvCxnSpPr>
          <p:nvPr/>
        </p:nvCxnSpPr>
        <p:spPr>
          <a:xfrm flipH="1" flipV="1">
            <a:off x="4568378" y="2600638"/>
            <a:ext cx="2879" cy="176062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86852EF-40A9-4B5F-9D7A-43B06F520385}"/>
              </a:ext>
            </a:extLst>
          </p:cNvPr>
          <p:cNvCxnSpPr>
            <a:cxnSpLocks/>
          </p:cNvCxnSpPr>
          <p:nvPr/>
        </p:nvCxnSpPr>
        <p:spPr>
          <a:xfrm>
            <a:off x="4788025" y="2331880"/>
            <a:ext cx="3744788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1697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Что даёт детям инклюзивное образование_">
            <a:hlinkClick r:id="" action="ppaction://media"/>
            <a:extLst>
              <a:ext uri="{FF2B5EF4-FFF2-40B4-BE49-F238E27FC236}">
                <a16:creationId xmlns:a16="http://schemas.microsoft.com/office/drawing/2014/main" id="{AB1F4D8E-D7F6-49CC-8E8D-32D5CC37129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536" y="0"/>
            <a:ext cx="9155536" cy="514998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188" y="4473414"/>
            <a:ext cx="1584548" cy="341632"/>
          </a:xfrm>
        </p:spPr>
        <p:txBody>
          <a:bodyPr wrap="square" lIns="0" rIns="0">
            <a:spAutoFit/>
          </a:bodyPr>
          <a:lstStyle/>
          <a:p>
            <a:pPr marL="0" indent="0">
              <a:buNone/>
            </a:pPr>
            <a:r>
              <a:rPr lang="en-US" sz="900" u="sng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https://www.youtube.com/watch?v=fKlpeqkaZlQ&amp;t=14s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97529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8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932040" y="430661"/>
            <a:ext cx="3600773" cy="169277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600" b="1" dirty="0">
                <a:solidFill>
                  <a:schemeClr val="accent1"/>
                </a:solidFill>
                <a:latin typeface="+mn-lt"/>
              </a:rPr>
              <a:t>Давайте представим, что вы знакомитесь с новыми людьми и должны представиться.</a:t>
            </a:r>
            <a:endParaRPr lang="en-US" sz="26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4294967295"/>
          </p:nvPr>
        </p:nvSpPr>
        <p:spPr>
          <a:xfrm>
            <a:off x="4932040" y="2321556"/>
            <a:ext cx="3600773" cy="121982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0" indent="0">
              <a:buNone/>
            </a:pPr>
            <a:r>
              <a:rPr lang="ru-RU" sz="2000" b="1" dirty="0"/>
              <a:t>Что вы расскажете о себе? </a:t>
            </a:r>
            <a:endParaRPr lang="en-US" sz="2000" b="1" dirty="0"/>
          </a:p>
          <a:p>
            <a:pPr marL="0" indent="0">
              <a:buNone/>
            </a:pPr>
            <a:r>
              <a:rPr lang="ru-RU" sz="1800" dirty="0"/>
              <a:t>Назовите три свои характерные черты, что-то, что позволит новым людям лучше узнать вас.</a:t>
            </a:r>
            <a:endParaRPr 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F61D1D-5E8B-4D48-BB32-B2FD94B42966}"/>
              </a:ext>
            </a:extLst>
          </p:cNvPr>
          <p:cNvSpPr/>
          <p:nvPr/>
        </p:nvSpPr>
        <p:spPr>
          <a:xfrm rot="20822117">
            <a:off x="5857552" y="3816466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84208C-0FAF-4FFA-B5D7-FF353D8E8729}"/>
              </a:ext>
            </a:extLst>
          </p:cNvPr>
          <p:cNvSpPr/>
          <p:nvPr/>
        </p:nvSpPr>
        <p:spPr>
          <a:xfrm rot="1812719">
            <a:off x="6551253" y="3816466"/>
            <a:ext cx="504056" cy="5040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DB317B-4FF5-4ACB-9D76-33E74120E57F}"/>
              </a:ext>
            </a:extLst>
          </p:cNvPr>
          <p:cNvSpPr/>
          <p:nvPr/>
        </p:nvSpPr>
        <p:spPr>
          <a:xfrm rot="20515846">
            <a:off x="7260576" y="3788141"/>
            <a:ext cx="504056" cy="5040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pic>
        <p:nvPicPr>
          <p:cNvPr id="14" name="Picture 13" descr="A picture containing shape&#10;&#10;Description automatically generated">
            <a:extLst>
              <a:ext uri="{FF2B5EF4-FFF2-40B4-BE49-F238E27FC236}">
                <a16:creationId xmlns:a16="http://schemas.microsoft.com/office/drawing/2014/main" id="{01A00D8C-FF5E-4785-A782-A86BFAF2D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6" y="190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689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7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76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27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148064" y="1563638"/>
            <a:ext cx="3377853" cy="2616101"/>
          </a:xfrm>
        </p:spPr>
        <p:txBody>
          <a:bodyPr wrap="square" lIns="0" rIns="0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E46018"/>
              </a:buClr>
            </a:pPr>
            <a:r>
              <a:rPr lang="ru-RU" sz="1600" b="1" dirty="0"/>
              <a:t>Все дети имеют право на образование.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E46018"/>
              </a:buClr>
            </a:pPr>
            <a:r>
              <a:rPr lang="ru-RU" sz="1600" b="1" dirty="0"/>
              <a:t>Разные дети могут учиться вместе, дети с инвалидностью или без.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E46018"/>
              </a:buClr>
            </a:pPr>
            <a:r>
              <a:rPr lang="ru-RU" sz="1600" b="1" dirty="0"/>
              <a:t>Есть разные способы сделать образование удобным для всех детей: пандусы для детей в инвалидных колясках, тьюторы для детей с аутизмом.</a:t>
            </a:r>
            <a:endParaRPr lang="en-US" sz="1600" b="1" dirty="0"/>
          </a:p>
        </p:txBody>
      </p:sp>
      <p:pic>
        <p:nvPicPr>
          <p:cNvPr id="9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8EFC6A99-D376-44A6-ABA5-90A49B93BD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004"/>
            <a:ext cx="4860032" cy="486003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C121C57-BB40-418D-A631-C00C4F649507}"/>
              </a:ext>
            </a:extLst>
          </p:cNvPr>
          <p:cNvSpPr txBox="1">
            <a:spLocks/>
          </p:cNvSpPr>
          <p:nvPr/>
        </p:nvSpPr>
        <p:spPr>
          <a:xfrm>
            <a:off x="5148064" y="206990"/>
            <a:ext cx="3248097" cy="1200329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buClr>
                <a:schemeClr val="bg1"/>
              </a:buClr>
            </a:pPr>
            <a:r>
              <a:rPr lang="ru-RU" sz="3600" b="1" dirty="0">
                <a:latin typeface="+mn-lt"/>
              </a:rPr>
              <a:t>Инклюзивное образование</a:t>
            </a:r>
            <a:endParaRPr lang="en-US" sz="3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6828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ICEF Soligorsk final">
            <a:hlinkClick r:id="" action="ppaction://media"/>
            <a:extLst>
              <a:ext uri="{FF2B5EF4-FFF2-40B4-BE49-F238E27FC236}">
                <a16:creationId xmlns:a16="http://schemas.microsoft.com/office/drawing/2014/main" id="{7A6518F8-266B-4537-A3C4-FB1326860BF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6512" y="-20538"/>
            <a:ext cx="9180512" cy="516403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188" y="4587016"/>
            <a:ext cx="3672780" cy="216982"/>
          </a:xfrm>
        </p:spPr>
        <p:txBody>
          <a:bodyPr wrap="square" lIns="0" rIns="0">
            <a:spAutoFit/>
          </a:bodyPr>
          <a:lstStyle/>
          <a:p>
            <a:pPr marL="0" indent="0">
              <a:buNone/>
            </a:pPr>
            <a:r>
              <a:rPr lang="en-US" sz="900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https://www.youtube.com/watch?v=Rg4QErHoQaE&amp;feature=youtu.be</a:t>
            </a:r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56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652120" y="617663"/>
            <a:ext cx="2677235" cy="3539430"/>
          </a:xfrm>
        </p:spPr>
        <p:txBody>
          <a:bodyPr vert="horz" wrap="square" lIns="0" tIns="45720" rIns="0" bIns="45720" rtlCol="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latin typeface="+mn-lt"/>
              </a:rPr>
              <a:t>Как общаться с человеком, у которого инвалидность?</a:t>
            </a:r>
            <a:br>
              <a:rPr lang="en-US" sz="2800" b="1" dirty="0">
                <a:latin typeface="+mn-lt"/>
              </a:rPr>
            </a:br>
            <a:br>
              <a:rPr lang="en-US" sz="2800" b="1" dirty="0">
                <a:latin typeface="+mn-lt"/>
              </a:rPr>
            </a:br>
            <a:r>
              <a:rPr lang="ru-RU" sz="1800" b="1" dirty="0">
                <a:solidFill>
                  <a:srgbClr val="E46018"/>
                </a:solidFill>
                <a:latin typeface="+mn-lt"/>
              </a:rPr>
              <a:t>Главное – не бойтесь и не стесняйтесь. </a:t>
            </a:r>
            <a:br>
              <a:rPr lang="en-US" sz="1800" b="1" dirty="0">
                <a:solidFill>
                  <a:srgbClr val="E46018"/>
                </a:solidFill>
                <a:latin typeface="+mn-lt"/>
              </a:rPr>
            </a:br>
            <a:br>
              <a:rPr lang="en-US" sz="1600" b="1" dirty="0">
                <a:latin typeface="+mn-lt"/>
              </a:rPr>
            </a:br>
            <a:r>
              <a:rPr lang="ru-RU" sz="1600" dirty="0">
                <a:latin typeface="+mn-lt"/>
              </a:rPr>
              <a:t>Если вы в чем-то не уверены, спросите у самого человека.</a:t>
            </a:r>
            <a:endParaRPr lang="en-US" sz="2800" dirty="0">
              <a:latin typeface="+mn-lt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AFB4824-C05B-4B98-B44C-C5448ED32B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1520" y="190500"/>
            <a:ext cx="4953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03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8650" y="750905"/>
            <a:ext cx="7886700" cy="99377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+mn-lt"/>
              </a:rPr>
              <a:t>Что ещё вы можете сделать?</a:t>
            </a:r>
            <a:endParaRPr lang="en-US" sz="3600" b="1" dirty="0">
              <a:latin typeface="+mn-lt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85DAB11-D8C4-4E56-9BE1-FF8B416C13D0}"/>
              </a:ext>
            </a:extLst>
          </p:cNvPr>
          <p:cNvSpPr/>
          <p:nvPr/>
        </p:nvSpPr>
        <p:spPr>
          <a:xfrm>
            <a:off x="4288222" y="339502"/>
            <a:ext cx="567556" cy="56755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?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9974418-11E9-45DD-B805-CF011929495E}"/>
              </a:ext>
            </a:extLst>
          </p:cNvPr>
          <p:cNvGrpSpPr/>
          <p:nvPr/>
        </p:nvGrpSpPr>
        <p:grpSpPr>
          <a:xfrm>
            <a:off x="635987" y="2067564"/>
            <a:ext cx="1861024" cy="2462566"/>
            <a:chOff x="635987" y="2067564"/>
            <a:chExt cx="1861024" cy="246256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7E21D75-00C8-4700-8688-6C570CFAE974}"/>
                </a:ext>
              </a:extLst>
            </p:cNvPr>
            <p:cNvSpPr txBox="1"/>
            <p:nvPr/>
          </p:nvSpPr>
          <p:spPr>
            <a:xfrm>
              <a:off x="1170390" y="2067564"/>
              <a:ext cx="792218" cy="792218"/>
            </a:xfrm>
            <a:prstGeom prst="ellipse">
              <a:avLst/>
            </a:prstGeom>
            <a:solidFill>
              <a:srgbClr val="E46018"/>
            </a:solidFill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/>
              <a:endParaRPr 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Content Placeholder 2">
              <a:extLst>
                <a:ext uri="{FF2B5EF4-FFF2-40B4-BE49-F238E27FC236}">
                  <a16:creationId xmlns:a16="http://schemas.microsoft.com/office/drawing/2014/main" id="{DF28F11E-2CBF-4BF7-AEB7-84AED428A1ED}"/>
                </a:ext>
              </a:extLst>
            </p:cNvPr>
            <p:cNvSpPr txBox="1">
              <a:spLocks/>
            </p:cNvSpPr>
            <p:nvPr/>
          </p:nvSpPr>
          <p:spPr>
            <a:xfrm>
              <a:off x="635987" y="3080502"/>
              <a:ext cx="1861024" cy="1449628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45720" rIns="0" bIns="45720" rtlCol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None/>
              </a:pPr>
              <a:r>
                <a:rPr lang="ru-RU" sz="1400" b="1" dirty="0"/>
                <a:t>Вы можете рассказать своим знакомым, что люди с инвалидностью такие же, как все. Мы разные, но все мы равные. И нас не надо сравнивать.</a:t>
              </a:r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E97AA903-0355-4027-95B9-E19B34C61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20240" y="2217414"/>
              <a:ext cx="492518" cy="492518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A2E5CAA-37EF-4B56-9218-67C3397187A9}"/>
              </a:ext>
            </a:extLst>
          </p:cNvPr>
          <p:cNvGrpSpPr/>
          <p:nvPr/>
        </p:nvGrpSpPr>
        <p:grpSpPr>
          <a:xfrm>
            <a:off x="2753064" y="2067564"/>
            <a:ext cx="1861024" cy="1686969"/>
            <a:chOff x="2753064" y="2067564"/>
            <a:chExt cx="1861024" cy="168696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A41A509-6F2E-44ED-BBB0-C6E0A724B4DD}"/>
                </a:ext>
              </a:extLst>
            </p:cNvPr>
            <p:cNvSpPr txBox="1"/>
            <p:nvPr/>
          </p:nvSpPr>
          <p:spPr>
            <a:xfrm>
              <a:off x="3287467" y="2067564"/>
              <a:ext cx="792218" cy="792218"/>
            </a:xfrm>
            <a:prstGeom prst="ellipse">
              <a:avLst/>
            </a:prstGeom>
            <a:solidFill>
              <a:srgbClr val="212322"/>
            </a:solidFill>
          </p:spPr>
          <p:txBody>
            <a:bodyPr wrap="none" lIns="0" tIns="0" rIns="0" bIns="0" rtlCol="0" anchor="ctr" anchorCtr="0">
              <a:noAutofit/>
            </a:bodyPr>
            <a:lstStyle>
              <a:defPPr>
                <a:defRPr lang="ru-RU"/>
              </a:defPPr>
              <a:lvl1pPr algn="ctr">
                <a:defRPr sz="4000" b="1">
                  <a:solidFill>
                    <a:schemeClr val="bg1"/>
                  </a:solidFill>
                </a:defRPr>
              </a:lvl1pPr>
            </a:lstStyle>
            <a:p>
              <a:endParaRPr lang="en-US" sz="3600" dirty="0"/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F7CB0CAD-6BA3-418D-9415-5A426902DCF3}"/>
                </a:ext>
              </a:extLst>
            </p:cNvPr>
            <p:cNvSpPr txBox="1">
              <a:spLocks/>
            </p:cNvSpPr>
            <p:nvPr/>
          </p:nvSpPr>
          <p:spPr>
            <a:xfrm>
              <a:off x="2753064" y="3080502"/>
              <a:ext cx="1861024" cy="674031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45720" rIns="0" bIns="45720" rtlCol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None/>
              </a:pPr>
              <a:r>
                <a:rPr lang="ru-RU" sz="1400" b="1" dirty="0"/>
                <a:t>Поделитесь мыслями об инклюзии у себя в социальных сетях.</a:t>
              </a: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7E8272FF-3D90-401B-B610-F764FC96E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90371" y="2170468"/>
              <a:ext cx="586410" cy="58641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C9D6FD3-AC95-4423-92DE-362271F5109A}"/>
              </a:ext>
            </a:extLst>
          </p:cNvPr>
          <p:cNvGrpSpPr/>
          <p:nvPr/>
        </p:nvGrpSpPr>
        <p:grpSpPr>
          <a:xfrm>
            <a:off x="4870141" y="2067564"/>
            <a:ext cx="1703310" cy="2268666"/>
            <a:chOff x="4870141" y="2067564"/>
            <a:chExt cx="1703310" cy="226866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04682CB-A945-47BB-A20B-0B7F8D7391B2}"/>
                </a:ext>
              </a:extLst>
            </p:cNvPr>
            <p:cNvSpPr txBox="1"/>
            <p:nvPr/>
          </p:nvSpPr>
          <p:spPr>
            <a:xfrm>
              <a:off x="5325687" y="2067564"/>
              <a:ext cx="792218" cy="792218"/>
            </a:xfrm>
            <a:prstGeom prst="ellipse">
              <a:avLst/>
            </a:prstGeom>
            <a:solidFill>
              <a:schemeClr val="accent2"/>
            </a:solidFill>
          </p:spPr>
          <p:txBody>
            <a:bodyPr wrap="none" tIns="91440" bIns="91440" rtlCol="0" anchor="ctr" anchorCtr="0">
              <a:noAutofit/>
            </a:bodyPr>
            <a:lstStyle/>
            <a:p>
              <a:pPr algn="ctr"/>
              <a:endParaRPr 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01AC2E45-907B-4857-95B9-EB1ED4BCA609}"/>
                </a:ext>
              </a:extLst>
            </p:cNvPr>
            <p:cNvSpPr txBox="1">
              <a:spLocks/>
            </p:cNvSpPr>
            <p:nvPr/>
          </p:nvSpPr>
          <p:spPr>
            <a:xfrm>
              <a:off x="4870141" y="3080502"/>
              <a:ext cx="1703310" cy="1255728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45720" rIns="0" bIns="45720" rtlCol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1400" b="1" dirty="0"/>
                <a:t>Снимите видео о том, как преобразовать вашу школу или класс для детей с разными потребностями.</a:t>
              </a: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0F9A6C48-D72C-4B1C-BCD3-A9807AE97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71699" y="2213576"/>
              <a:ext cx="500194" cy="500194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FD108E1-7BE6-4151-BCAC-275AD49C50FD}"/>
              </a:ext>
            </a:extLst>
          </p:cNvPr>
          <p:cNvGrpSpPr/>
          <p:nvPr/>
        </p:nvGrpSpPr>
        <p:grpSpPr>
          <a:xfrm>
            <a:off x="6829503" y="2067564"/>
            <a:ext cx="1703310" cy="1686969"/>
            <a:chOff x="6829503" y="2067564"/>
            <a:chExt cx="1703310" cy="1686969"/>
          </a:xfrm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B8E57266-BCC7-4B64-8E1E-D090C10289AF}"/>
                </a:ext>
              </a:extLst>
            </p:cNvPr>
            <p:cNvSpPr txBox="1">
              <a:spLocks/>
            </p:cNvSpPr>
            <p:nvPr/>
          </p:nvSpPr>
          <p:spPr>
            <a:xfrm>
              <a:off x="6829503" y="3080502"/>
              <a:ext cx="1703310" cy="674031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45720" rIns="0" bIns="45720" rtlCol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1400" b="1" dirty="0"/>
                <a:t>Напишите статью в школьную или городскую газету.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BE88141-027A-4052-B237-4A9452DB91E4}"/>
                </a:ext>
              </a:extLst>
            </p:cNvPr>
            <p:cNvSpPr txBox="1"/>
            <p:nvPr/>
          </p:nvSpPr>
          <p:spPr>
            <a:xfrm>
              <a:off x="7285049" y="2067564"/>
              <a:ext cx="792218" cy="792218"/>
            </a:xfrm>
            <a:prstGeom prst="ellipse">
              <a:avLst/>
            </a:prstGeom>
            <a:solidFill>
              <a:schemeClr val="accent3"/>
            </a:solidFill>
          </p:spPr>
          <p:txBody>
            <a:bodyPr wrap="none" tIns="91440" bIns="91440" rtlCol="0" anchor="ctr" anchorCtr="0">
              <a:noAutofit/>
            </a:bodyPr>
            <a:lstStyle/>
            <a:p>
              <a:pPr algn="ctr"/>
              <a:endParaRPr lang="en-US" sz="3600" b="1" dirty="0">
                <a:solidFill>
                  <a:schemeClr val="bg1"/>
                </a:solidFill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90B76B2C-589F-40BD-8F28-DC3885AFB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514942" y="2242956"/>
              <a:ext cx="441434" cy="4414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9937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C108956B-FA3F-4020-BABE-67B3520EC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08" y="392053"/>
            <a:ext cx="4357512" cy="43575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77360" y="1276350"/>
            <a:ext cx="363296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cs typeface="Arial" panose="020B0604020202020204" pitchFamily="34" charset="0"/>
              </a:rPr>
              <a:t>Все могут учиться вместе, </a:t>
            </a:r>
          </a:p>
          <a:p>
            <a:r>
              <a:rPr lang="ru-RU" sz="3200" b="1" dirty="0">
                <a:cs typeface="Arial" panose="020B0604020202020204" pitchFamily="34" charset="0"/>
              </a:rPr>
              <a:t>ведь дети с инвалидностью -  </a:t>
            </a:r>
            <a:br>
              <a:rPr lang="ru-RU" sz="3200" b="1" dirty="0">
                <a:cs typeface="Arial" panose="020B0604020202020204" pitchFamily="34" charset="0"/>
              </a:rPr>
            </a:br>
            <a:r>
              <a:rPr lang="ru-RU" sz="3200" b="1" dirty="0">
                <a:cs typeface="Arial" panose="020B0604020202020204" pitchFamily="34" charset="0"/>
              </a:rPr>
              <a:t>это </a:t>
            </a:r>
            <a:r>
              <a:rPr lang="en-US" sz="3600" b="1" dirty="0">
                <a:solidFill>
                  <a:schemeClr val="bg1"/>
                </a:solidFill>
                <a:highlight>
                  <a:srgbClr val="E46018"/>
                </a:highlight>
                <a:cs typeface="Arial" panose="020B0604020202020204" pitchFamily="34" charset="0"/>
              </a:rPr>
              <a:t>#</a:t>
            </a:r>
            <a:r>
              <a:rPr lang="ru-RU" sz="3600" b="1" dirty="0">
                <a:solidFill>
                  <a:schemeClr val="bg1"/>
                </a:solidFill>
                <a:highlight>
                  <a:srgbClr val="E46018"/>
                </a:highlight>
                <a:cs typeface="Arial" panose="020B0604020202020204" pitchFamily="34" charset="0"/>
              </a:rPr>
              <a:t>ПРОСТОДЕТИ</a:t>
            </a:r>
            <a:r>
              <a:rPr lang="en-US" sz="3600" b="1" dirty="0">
                <a:solidFill>
                  <a:schemeClr val="bg1"/>
                </a:solidFill>
                <a:highlight>
                  <a:srgbClr val="E46018"/>
                </a:highlight>
                <a:cs typeface="Arial" panose="020B0604020202020204" pitchFamily="34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cs typeface="Arial" panose="020B0604020202020204" pitchFamily="34" charset="0"/>
              </a:rPr>
              <a:t>  </a:t>
            </a:r>
            <a:r>
              <a:rPr lang="ru-RU" sz="3600" b="1" dirty="0">
                <a:solidFill>
                  <a:schemeClr val="bg1"/>
                </a:solidFill>
                <a:highlight>
                  <a:srgbClr val="E46018"/>
                </a:highlight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4877360" y="2159742"/>
            <a:ext cx="3747759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3600" b="1" dirty="0">
              <a:solidFill>
                <a:schemeClr val="bg1"/>
              </a:solidFill>
              <a:highlight>
                <a:srgbClr val="E46018"/>
              </a:highlight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A909DD5-791E-4820-978A-FA8940C130AE}"/>
              </a:ext>
            </a:extLst>
          </p:cNvPr>
          <p:cNvGrpSpPr/>
          <p:nvPr/>
        </p:nvGrpSpPr>
        <p:grpSpPr>
          <a:xfrm>
            <a:off x="7596336" y="337667"/>
            <a:ext cx="943827" cy="943827"/>
            <a:chOff x="7497801" y="300550"/>
            <a:chExt cx="1074374" cy="1074374"/>
          </a:xfrm>
        </p:grpSpPr>
        <p:sp>
          <p:nvSpPr>
            <p:cNvPr id="9" name="Овал 8"/>
            <p:cNvSpPr/>
            <p:nvPr/>
          </p:nvSpPr>
          <p:spPr>
            <a:xfrm>
              <a:off x="7633389" y="410784"/>
              <a:ext cx="909358" cy="909358"/>
            </a:xfrm>
            <a:prstGeom prst="ellipse">
              <a:avLst/>
            </a:prstGeom>
            <a:noFill/>
            <a:ln w="38100">
              <a:solidFill>
                <a:srgbClr val="E660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7801" y="300550"/>
              <a:ext cx="1074374" cy="1074374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9F7CFC5-FAA3-41D5-A962-CE77D32C809C}"/>
              </a:ext>
            </a:extLst>
          </p:cNvPr>
          <p:cNvGrpSpPr/>
          <p:nvPr/>
        </p:nvGrpSpPr>
        <p:grpSpPr>
          <a:xfrm>
            <a:off x="689688" y="931447"/>
            <a:ext cx="495459" cy="495459"/>
            <a:chOff x="8110790" y="3330767"/>
            <a:chExt cx="802055" cy="802055"/>
          </a:xfrm>
        </p:grpSpPr>
        <p:sp>
          <p:nvSpPr>
            <p:cNvPr id="11" name="Овал 10"/>
            <p:cNvSpPr/>
            <p:nvPr/>
          </p:nvSpPr>
          <p:spPr>
            <a:xfrm>
              <a:off x="8192510" y="3453356"/>
              <a:ext cx="638615" cy="626679"/>
            </a:xfrm>
            <a:prstGeom prst="ellipse">
              <a:avLst/>
            </a:prstGeom>
            <a:noFill/>
            <a:ln w="38100">
              <a:solidFill>
                <a:srgbClr val="E660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0790" y="3330767"/>
              <a:ext cx="802055" cy="802055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7F81C81-2493-4E4D-A450-E860D9EBC78C}"/>
              </a:ext>
            </a:extLst>
          </p:cNvPr>
          <p:cNvGrpSpPr/>
          <p:nvPr/>
        </p:nvGrpSpPr>
        <p:grpSpPr>
          <a:xfrm>
            <a:off x="3987761" y="1320142"/>
            <a:ext cx="584239" cy="584239"/>
            <a:chOff x="153946" y="1871169"/>
            <a:chExt cx="1074374" cy="1074374"/>
          </a:xfrm>
        </p:grpSpPr>
        <p:sp>
          <p:nvSpPr>
            <p:cNvPr id="10" name="Овал 9"/>
            <p:cNvSpPr/>
            <p:nvPr/>
          </p:nvSpPr>
          <p:spPr>
            <a:xfrm>
              <a:off x="252944" y="1972773"/>
              <a:ext cx="909358" cy="909358"/>
            </a:xfrm>
            <a:prstGeom prst="ellipse">
              <a:avLst/>
            </a:prstGeom>
            <a:noFill/>
            <a:ln w="38100">
              <a:solidFill>
                <a:srgbClr val="E660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946" y="1871169"/>
              <a:ext cx="1074374" cy="1074374"/>
            </a:xfrm>
            <a:prstGeom prst="rect">
              <a:avLst/>
            </a:prstGeom>
          </p:spPr>
        </p:pic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84707"/>
            <a:ext cx="590476" cy="59047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94A6E97-7317-4BA5-BD8B-8AA763A353D8}"/>
              </a:ext>
            </a:extLst>
          </p:cNvPr>
          <p:cNvGrpSpPr/>
          <p:nvPr/>
        </p:nvGrpSpPr>
        <p:grpSpPr>
          <a:xfrm>
            <a:off x="611188" y="3733168"/>
            <a:ext cx="1080492" cy="1080492"/>
            <a:chOff x="220842" y="3255654"/>
            <a:chExt cx="802055" cy="802055"/>
          </a:xfrm>
        </p:grpSpPr>
        <p:sp>
          <p:nvSpPr>
            <p:cNvPr id="12" name="Овал 11"/>
            <p:cNvSpPr/>
            <p:nvPr/>
          </p:nvSpPr>
          <p:spPr>
            <a:xfrm>
              <a:off x="304779" y="3369878"/>
              <a:ext cx="601467" cy="601467"/>
            </a:xfrm>
            <a:prstGeom prst="ellipse">
              <a:avLst/>
            </a:prstGeom>
            <a:noFill/>
            <a:ln w="38100">
              <a:solidFill>
                <a:srgbClr val="E660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842" y="3255654"/>
              <a:ext cx="802055" cy="802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16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FA77F-BC5B-497C-8B2C-58E892D42A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3771" y="3075806"/>
            <a:ext cx="5170517" cy="757130"/>
          </a:xfr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+mn-lt"/>
              </a:rPr>
              <a:t>СПАСИБО!</a:t>
            </a:r>
            <a:endParaRPr lang="en-US" sz="4800" b="1" dirty="0">
              <a:latin typeface="+mn-l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EF463B-DBD7-4C5B-8FE3-60646B70B1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964" y="4150986"/>
            <a:ext cx="1118300" cy="46067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F3AC44-F3CB-454B-9802-D4BBD809AC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771" y="4150986"/>
            <a:ext cx="1330338" cy="4606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3B762B-1BBE-4FD2-AD42-B63472EC9B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431" y="4124894"/>
            <a:ext cx="512854" cy="512854"/>
          </a:xfrm>
          <a:prstGeom prst="rect">
            <a:avLst/>
          </a:prstGeom>
        </p:spPr>
      </p:pic>
      <p:pic>
        <p:nvPicPr>
          <p:cNvPr id="1026" name="Picture 2" descr="Эмблема Министерства образования Республики Беларусь">
            <a:extLst>
              <a:ext uri="{FF2B5EF4-FFF2-40B4-BE49-F238E27FC236}">
                <a16:creationId xmlns:a16="http://schemas.microsoft.com/office/drawing/2014/main" id="{1B192F5A-E86D-4272-8BA6-AD284204C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789" y="4126841"/>
            <a:ext cx="508962" cy="5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9260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0C16E4E-3F22-47BA-9982-F3607957D4D4}"/>
              </a:ext>
            </a:extLst>
          </p:cNvPr>
          <p:cNvSpPr/>
          <p:nvPr/>
        </p:nvSpPr>
        <p:spPr>
          <a:xfrm>
            <a:off x="0" y="0"/>
            <a:ext cx="3419872" cy="5143500"/>
          </a:xfrm>
          <a:prstGeom prst="rect">
            <a:avLst/>
          </a:prstGeom>
          <a:solidFill>
            <a:srgbClr val="E46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188" y="1362188"/>
            <a:ext cx="2863230" cy="2419124"/>
          </a:xfrm>
        </p:spPr>
        <p:txBody>
          <a:bodyPr wrap="square" lIns="0">
            <a:sp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bg1"/>
                </a:solidFill>
              </a:rPr>
              <a:t>Возможно, вы назвали город, где живёте, любимый сериал, спорт или музыку. 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toy, cake, table&#10;&#10;Description automatically generated">
            <a:extLst>
              <a:ext uri="{FF2B5EF4-FFF2-40B4-BE49-F238E27FC236}">
                <a16:creationId xmlns:a16="http://schemas.microsoft.com/office/drawing/2014/main" id="{51A5BE85-F92C-4C8E-86E5-0F17A81D84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592" y="216893"/>
            <a:ext cx="2148052" cy="2148052"/>
          </a:xfrm>
          <a:prstGeom prst="rect">
            <a:avLst/>
          </a:prstGeom>
        </p:spPr>
      </p:pic>
      <p:pic>
        <p:nvPicPr>
          <p:cNvPr id="8" name="Picture 7" descr="A picture containing room&#10;&#10;Description automatically generated">
            <a:extLst>
              <a:ext uri="{FF2B5EF4-FFF2-40B4-BE49-F238E27FC236}">
                <a16:creationId xmlns:a16="http://schemas.microsoft.com/office/drawing/2014/main" id="{1FDFAFC1-5501-40E1-BAF2-80B57998AB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483" y="239882"/>
            <a:ext cx="2381042" cy="2381042"/>
          </a:xfrm>
          <a:prstGeom prst="rect">
            <a:avLst/>
          </a:prstGeom>
        </p:spPr>
      </p:pic>
      <p:pic>
        <p:nvPicPr>
          <p:cNvPr id="10" name="Picture 9" descr="A picture containing icon&#10;&#10;Description automatically generated">
            <a:extLst>
              <a:ext uri="{FF2B5EF4-FFF2-40B4-BE49-F238E27FC236}">
                <a16:creationId xmlns:a16="http://schemas.microsoft.com/office/drawing/2014/main" id="{E8268131-9628-480D-8886-6425D5199E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06" y="2476931"/>
            <a:ext cx="2094796" cy="2094796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43D4A110-2746-41E7-8152-A0DFA311DC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499742"/>
            <a:ext cx="1942756" cy="194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34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FCC7D76-3E61-4B6D-B771-F96A2BDEDADB}"/>
              </a:ext>
            </a:extLst>
          </p:cNvPr>
          <p:cNvSpPr txBox="1"/>
          <p:nvPr/>
        </p:nvSpPr>
        <p:spPr>
          <a:xfrm>
            <a:off x="611188" y="627534"/>
            <a:ext cx="7921624" cy="34624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800"/>
              </a:spcAft>
              <a:buClr>
                <a:srgbClr val="E46018"/>
              </a:buClr>
              <a:buSzPct val="100000"/>
              <a:buFontTx/>
              <a:buChar char="⃝"/>
            </a:pPr>
            <a:r>
              <a:rPr lang="ru-RU" b="1" dirty="0">
                <a:latin typeface="+mj-lt"/>
              </a:rPr>
              <a:t>У людей могут быть самые разные характеристики. Одной из них может быть какое-то заболевание или инвалидность. 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800"/>
              </a:spcAft>
              <a:buClr>
                <a:schemeClr val="accent2"/>
              </a:buClr>
              <a:buSzPct val="100000"/>
              <a:buFontTx/>
              <a:buChar char="⃝"/>
            </a:pPr>
            <a:r>
              <a:rPr lang="ru-RU" b="1" dirty="0">
                <a:latin typeface="+mj-lt"/>
              </a:rPr>
              <a:t>Это одно из качеств человека – у всех есть свои сильные и слабые стороны.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800"/>
              </a:spcAft>
              <a:buClr>
                <a:schemeClr val="accent3"/>
              </a:buClr>
              <a:buSzPct val="100000"/>
              <a:buFontTx/>
              <a:buChar char="⃝"/>
            </a:pPr>
            <a:r>
              <a:rPr lang="ru-RU" b="1" dirty="0">
                <a:latin typeface="+mj-lt"/>
              </a:rPr>
              <a:t>Заболевание или инвалидность всегда будут частью человека, но они никогда не определяют его полностью. Это не главное и не самое важное в общении с человеком.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800"/>
              </a:spcAft>
              <a:buSzPct val="100000"/>
              <a:buFontTx/>
              <a:buChar char="⃝"/>
            </a:pPr>
            <a:r>
              <a:rPr lang="ru-RU" b="1" dirty="0">
                <a:latin typeface="+mj-lt"/>
              </a:rPr>
              <a:t>Все люди разные. Но все должны иметь равные права.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64536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31731" y="699542"/>
            <a:ext cx="5880538" cy="2308324"/>
          </a:xfr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dirty="0">
                <a:latin typeface="+mn-lt"/>
              </a:rPr>
              <a:t>Что вы представляете себе, когда слышите </a:t>
            </a:r>
            <a:br>
              <a:rPr lang="en-US" sz="3600" b="1" dirty="0">
                <a:latin typeface="+mn-lt"/>
              </a:rPr>
            </a:br>
            <a:r>
              <a:rPr lang="ru-RU" sz="3600" b="1" dirty="0">
                <a:solidFill>
                  <a:schemeClr val="accent1"/>
                </a:solidFill>
                <a:latin typeface="+mn-lt"/>
              </a:rPr>
              <a:t>«человек с инвалидностью»</a:t>
            </a:r>
            <a:r>
              <a:rPr lang="en-US" sz="3600" b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3600" b="1" dirty="0">
                <a:latin typeface="+mn-lt"/>
              </a:rPr>
              <a:t>или </a:t>
            </a:r>
            <a:r>
              <a:rPr lang="ru-RU" sz="3600" b="1" dirty="0">
                <a:solidFill>
                  <a:schemeClr val="accent1"/>
                </a:solidFill>
                <a:latin typeface="+mn-lt"/>
              </a:rPr>
              <a:t>«инвалид»</a:t>
            </a:r>
            <a:endParaRPr lang="en-US" sz="3600" b="1" dirty="0">
              <a:latin typeface="+mn-lt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20CBDD6-13F0-4372-8459-34B157382A50}"/>
              </a:ext>
            </a:extLst>
          </p:cNvPr>
          <p:cNvSpPr/>
          <p:nvPr/>
        </p:nvSpPr>
        <p:spPr>
          <a:xfrm>
            <a:off x="4185887" y="3429001"/>
            <a:ext cx="772228" cy="7722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/>
              <a:t>?</a:t>
            </a:r>
            <a:endParaRPr lang="en-US" sz="4400"/>
          </a:p>
        </p:txBody>
      </p:sp>
    </p:spTree>
    <p:extLst>
      <p:ext uri="{BB962C8B-B14F-4D97-AF65-F5344CB8AC3E}">
        <p14:creationId xmlns:p14="http://schemas.microsoft.com/office/powerpoint/2010/main" val="1839983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706F79B2-642D-4458-A685-EA8C64AFE2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049102"/>
            <a:ext cx="2016596" cy="201659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188" y="606936"/>
            <a:ext cx="1538080" cy="1200329"/>
          </a:xfrm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ru-RU" sz="1600" b="1" dirty="0"/>
              <a:t>Возможно, вы представили себе человека в инвалидной коляске.</a:t>
            </a:r>
            <a:endParaRPr lang="en-US" sz="16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E4C187-71E4-48A6-9321-CBDBD1BFD5A4}"/>
              </a:ext>
            </a:extLst>
          </p:cNvPr>
          <p:cNvSpPr txBox="1">
            <a:spLocks/>
          </p:cNvSpPr>
          <p:nvPr/>
        </p:nvSpPr>
        <p:spPr>
          <a:xfrm>
            <a:off x="4744274" y="443237"/>
            <a:ext cx="3702523" cy="86793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indent="0" algn="r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b="1"/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/>
            <a:r>
              <a:rPr lang="ru-RU" sz="1400" dirty="0"/>
              <a:t>Инвалидность может быть разной, в том числе невидимой. Это не обязательно человек в инвалидной коляске или с низким интеллектом. </a:t>
            </a:r>
            <a:endParaRPr lang="en-US" sz="14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525DA1-8C8D-4EC7-83B2-CBE6ED98802B}"/>
              </a:ext>
            </a:extLst>
          </p:cNvPr>
          <p:cNvSpPr txBox="1">
            <a:spLocks/>
          </p:cNvSpPr>
          <p:nvPr/>
        </p:nvSpPr>
        <p:spPr>
          <a:xfrm>
            <a:off x="2699793" y="2611530"/>
            <a:ext cx="1925642" cy="20313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indent="0" algn="r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b="1"/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/>
            <a:r>
              <a:rPr lang="ru-RU" sz="1400" dirty="0"/>
              <a:t>Инвалидность связана с</a:t>
            </a:r>
            <a:r>
              <a:rPr lang="en-US" sz="1400" dirty="0"/>
              <a:t> </a:t>
            </a:r>
            <a:r>
              <a:rPr lang="ru-RU" sz="1400" dirty="0"/>
              <a:t>особенностями работы тела и</a:t>
            </a:r>
            <a:r>
              <a:rPr lang="en-US" sz="1400" dirty="0"/>
              <a:t> </a:t>
            </a:r>
            <a:r>
              <a:rPr lang="ru-RU" sz="1400" dirty="0"/>
              <a:t>мозга. Человек может быть гениальным физиком, но</a:t>
            </a:r>
            <a:r>
              <a:rPr lang="en-US" sz="1400" dirty="0"/>
              <a:t> </a:t>
            </a:r>
            <a:r>
              <a:rPr lang="ru-RU" sz="1400" dirty="0"/>
              <a:t>при этом для передвижения ему нужна инвалидная коляска.</a:t>
            </a:r>
            <a:endParaRPr lang="en-US" sz="1400" dirty="0"/>
          </a:p>
        </p:txBody>
      </p:sp>
      <p:pic>
        <p:nvPicPr>
          <p:cNvPr id="9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4C5DE951-15F4-48BF-8B0E-401CF54102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792" y="72523"/>
            <a:ext cx="2589642" cy="2589642"/>
          </a:xfrm>
          <a:prstGeom prst="rect">
            <a:avLst/>
          </a:prstGeom>
        </p:spPr>
      </p:pic>
      <p:pic>
        <p:nvPicPr>
          <p:cNvPr id="11" name="Picture 10" descr="Graphical user interface&#10;&#10;Description automatically generated">
            <a:extLst>
              <a:ext uri="{FF2B5EF4-FFF2-40B4-BE49-F238E27FC236}">
                <a16:creationId xmlns:a16="http://schemas.microsoft.com/office/drawing/2014/main" id="{D0C8A96C-B721-4359-9077-C8823A7CB8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76" y="2526133"/>
            <a:ext cx="2202120" cy="220212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E1CA51C-C197-4C17-AEA7-8BBFAF3B3680}"/>
              </a:ext>
            </a:extLst>
          </p:cNvPr>
          <p:cNvSpPr txBox="1">
            <a:spLocks/>
          </p:cNvSpPr>
          <p:nvPr/>
        </p:nvSpPr>
        <p:spPr>
          <a:xfrm>
            <a:off x="4744274" y="1388661"/>
            <a:ext cx="1627925" cy="164352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indent="0" algn="r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b="1"/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/>
            <a:r>
              <a:rPr lang="ru-RU" sz="1400" dirty="0"/>
              <a:t>Это может быть человек с болезнями слуха, зрения, суставов или тот, кто перенёс онкологическое заболевание.</a:t>
            </a:r>
            <a:endParaRPr lang="en-US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B18796-6D22-4661-8452-CD1C31243A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2044" y="3338515"/>
            <a:ext cx="4291956" cy="9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079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5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8650" y="705754"/>
            <a:ext cx="7886700" cy="99377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+mn-lt"/>
              </a:rPr>
              <a:t>Как правильно говорить?</a:t>
            </a:r>
            <a:endParaRPr lang="en-US" sz="3600" b="1" dirty="0">
              <a:latin typeface="+mn-lt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85DAB11-D8C4-4E56-9BE1-FF8B416C13D0}"/>
              </a:ext>
            </a:extLst>
          </p:cNvPr>
          <p:cNvSpPr/>
          <p:nvPr/>
        </p:nvSpPr>
        <p:spPr>
          <a:xfrm>
            <a:off x="4288222" y="339502"/>
            <a:ext cx="567556" cy="567554"/>
          </a:xfrm>
          <a:prstGeom prst="ellipse">
            <a:avLst/>
          </a:prstGeom>
          <a:solidFill>
            <a:srgbClr val="E1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?</a:t>
            </a:r>
            <a:endParaRPr lang="en-US" sz="40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F493962-F76C-4CE2-BEC3-895A078E93A5}"/>
              </a:ext>
            </a:extLst>
          </p:cNvPr>
          <p:cNvGrpSpPr/>
          <p:nvPr/>
        </p:nvGrpSpPr>
        <p:grpSpPr>
          <a:xfrm>
            <a:off x="3176752" y="1598140"/>
            <a:ext cx="2790496" cy="2572856"/>
            <a:chOff x="3176752" y="1871102"/>
            <a:chExt cx="2790496" cy="257285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A41A509-6F2E-44ED-BBB0-C6E0A724B4DD}"/>
                </a:ext>
              </a:extLst>
            </p:cNvPr>
            <p:cNvSpPr txBox="1"/>
            <p:nvPr/>
          </p:nvSpPr>
          <p:spPr>
            <a:xfrm>
              <a:off x="4206240" y="1871102"/>
              <a:ext cx="731520" cy="731520"/>
            </a:xfrm>
            <a:prstGeom prst="ellipse">
              <a:avLst/>
            </a:prstGeom>
            <a:solidFill>
              <a:schemeClr val="accent3"/>
            </a:solidFill>
          </p:spPr>
          <p:txBody>
            <a:bodyPr wrap="none" lIns="0" tIns="0" rIns="0" bIns="0" rtlCol="0" anchor="ctr" anchorCtr="0">
              <a:noAutofit/>
            </a:bodyPr>
            <a:lstStyle>
              <a:defPPr>
                <a:defRPr lang="ru-RU"/>
              </a:defPPr>
              <a:lvl1pPr algn="ctr">
                <a:defRPr sz="4000" b="1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?</a:t>
              </a: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F7CB0CAD-6BA3-418D-9415-5A426902DCF3}"/>
                </a:ext>
              </a:extLst>
            </p:cNvPr>
            <p:cNvSpPr txBox="1">
              <a:spLocks/>
            </p:cNvSpPr>
            <p:nvPr/>
          </p:nvSpPr>
          <p:spPr>
            <a:xfrm>
              <a:off x="3176752" y="2800431"/>
              <a:ext cx="2790496" cy="164352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45720" rIns="0" bIns="45720" rtlCol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None/>
              </a:pPr>
              <a:r>
                <a:rPr lang="ru-RU" sz="1600" dirty="0"/>
                <a:t>Но у каждого из нас возможности чем-нибудь ограничены: </a:t>
              </a:r>
              <a:endParaRPr lang="en-US" sz="1600" dirty="0"/>
            </a:p>
            <a:p>
              <a:pPr marL="0" indent="0" algn="ctr">
                <a:spcBef>
                  <a:spcPts val="0"/>
                </a:spcBef>
                <a:buNone/>
              </a:pPr>
              <a:r>
                <a:rPr lang="ru-RU" sz="1600" b="1" dirty="0"/>
                <a:t>возрастом, нашими финансами, собственными желаниями </a:t>
              </a:r>
              <a:r>
                <a:rPr lang="ru-RU" sz="1600" dirty="0"/>
                <a:t>или </a:t>
              </a:r>
              <a:r>
                <a:rPr lang="ru-RU" sz="1600" b="1" dirty="0"/>
                <a:t>условиями окружающей среды </a:t>
              </a:r>
              <a:r>
                <a:rPr lang="ru-RU" sz="1600" dirty="0"/>
                <a:t>вокруг нас.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AC603A9-C369-4355-B702-46923876E94D}"/>
              </a:ext>
            </a:extLst>
          </p:cNvPr>
          <p:cNvGrpSpPr/>
          <p:nvPr/>
        </p:nvGrpSpPr>
        <p:grpSpPr>
          <a:xfrm>
            <a:off x="6056415" y="1590825"/>
            <a:ext cx="2554012" cy="2801770"/>
            <a:chOff x="6056415" y="1863787"/>
            <a:chExt cx="2554012" cy="280177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04682CB-A945-47BB-A20B-0B7F8D7391B2}"/>
                </a:ext>
              </a:extLst>
            </p:cNvPr>
            <p:cNvSpPr txBox="1"/>
            <p:nvPr/>
          </p:nvSpPr>
          <p:spPr>
            <a:xfrm>
              <a:off x="6960346" y="1863787"/>
              <a:ext cx="746150" cy="746150"/>
            </a:xfrm>
            <a:prstGeom prst="ellipse">
              <a:avLst/>
            </a:prstGeom>
            <a:solidFill>
              <a:schemeClr val="accent2"/>
            </a:solidFill>
          </p:spPr>
          <p:txBody>
            <a:bodyPr wrap="none" tIns="91440" bIns="91440" rtlCol="0" anchor="ctr" anchorCtr="0">
              <a:no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</a:rPr>
                <a:t>!</a:t>
              </a: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01AC2E45-907B-4857-95B9-EB1ED4BCA609}"/>
                </a:ext>
              </a:extLst>
            </p:cNvPr>
            <p:cNvSpPr txBox="1">
              <a:spLocks/>
            </p:cNvSpPr>
            <p:nvPr/>
          </p:nvSpPr>
          <p:spPr>
            <a:xfrm>
              <a:off x="6056415" y="2800431"/>
              <a:ext cx="2554012" cy="1865126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45720" rIns="0" bIns="45720" rtlCol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1600" dirty="0"/>
                <a:t>Поэтому сейчас считается вежливым говорить </a:t>
              </a:r>
              <a:r>
                <a:rPr lang="ru-RU" sz="1600" b="1" dirty="0">
                  <a:highlight>
                    <a:srgbClr val="FDFDFD"/>
                  </a:highlight>
                </a:rPr>
                <a:t>«человек с таким-то заболеванием или инвалидностью, ребенок с особенностями психофизического развития».</a:t>
              </a:r>
              <a:endParaRPr lang="en-US" sz="1600" b="1" dirty="0">
                <a:highlight>
                  <a:srgbClr val="FDFDFD"/>
                </a:highlight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25ADDB0-9E84-4CC2-A489-CED37549E895}"/>
              </a:ext>
            </a:extLst>
          </p:cNvPr>
          <p:cNvGrpSpPr/>
          <p:nvPr/>
        </p:nvGrpSpPr>
        <p:grpSpPr>
          <a:xfrm>
            <a:off x="413352" y="1585255"/>
            <a:ext cx="2790496" cy="1936882"/>
            <a:chOff x="413352" y="1858217"/>
            <a:chExt cx="2790496" cy="193688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7E21D75-00C8-4700-8688-6C570CFAE974}"/>
                </a:ext>
              </a:extLst>
            </p:cNvPr>
            <p:cNvSpPr txBox="1"/>
            <p:nvPr/>
          </p:nvSpPr>
          <p:spPr>
            <a:xfrm>
              <a:off x="1429955" y="1858217"/>
              <a:ext cx="757290" cy="757290"/>
            </a:xfrm>
            <a:prstGeom prst="ellipse">
              <a:avLst/>
            </a:prstGeom>
            <a:solidFill>
              <a:schemeClr val="accent1"/>
            </a:solidFill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</a:rPr>
                <a:t>X</a:t>
              </a:r>
            </a:p>
          </p:txBody>
        </p:sp>
        <p:sp>
          <p:nvSpPr>
            <p:cNvPr id="18" name="Content Placeholder 2">
              <a:extLst>
                <a:ext uri="{FF2B5EF4-FFF2-40B4-BE49-F238E27FC236}">
                  <a16:creationId xmlns:a16="http://schemas.microsoft.com/office/drawing/2014/main" id="{DF28F11E-2CBF-4BF7-AEB7-84AED428A1ED}"/>
                </a:ext>
              </a:extLst>
            </p:cNvPr>
            <p:cNvSpPr txBox="1">
              <a:spLocks/>
            </p:cNvSpPr>
            <p:nvPr/>
          </p:nvSpPr>
          <p:spPr>
            <a:xfrm>
              <a:off x="413352" y="2816370"/>
              <a:ext cx="2790496" cy="978729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45720" rIns="0" bIns="45720" rtlCol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None/>
              </a:pPr>
              <a:r>
                <a:rPr lang="ru-RU" sz="1600" dirty="0"/>
                <a:t>Иногда можно услышать выражение </a:t>
              </a:r>
              <a:endParaRPr lang="en-US" sz="1600" dirty="0"/>
            </a:p>
            <a:p>
              <a:pPr marL="0" indent="0" algn="ctr">
                <a:spcBef>
                  <a:spcPts val="0"/>
                </a:spcBef>
                <a:buNone/>
              </a:pPr>
              <a:r>
                <a:rPr lang="ru-RU" sz="1600" b="1" dirty="0"/>
                <a:t>«человек с ограниченными возможностями».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7661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7CC0C3-3966-4CF3-A0D6-F2D45E7A59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092" y="339263"/>
            <a:ext cx="2163816" cy="21638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8C30E8-0950-462C-88DB-68D4BF1CCD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22" y="252248"/>
            <a:ext cx="2195580" cy="219558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FACF47D-0E1E-4ECE-BE62-F98E9F9F3EA0}"/>
              </a:ext>
            </a:extLst>
          </p:cNvPr>
          <p:cNvSpPr txBox="1">
            <a:spLocks/>
          </p:cNvSpPr>
          <p:nvPr/>
        </p:nvSpPr>
        <p:spPr>
          <a:xfrm>
            <a:off x="3389471" y="2715766"/>
            <a:ext cx="2365058" cy="142192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/>
              <a:t>Человеку с инвалидностью нужна доступная среда. Это могут быть пандусы, широкие двери, специальный шрифт.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3F016D3-D205-43A4-BA49-FEA9864845DE}"/>
              </a:ext>
            </a:extLst>
          </p:cNvPr>
          <p:cNvGrpSpPr/>
          <p:nvPr/>
        </p:nvGrpSpPr>
        <p:grpSpPr>
          <a:xfrm>
            <a:off x="5710264" y="-97929"/>
            <a:ext cx="3038200" cy="4014024"/>
            <a:chOff x="5710264" y="-97929"/>
            <a:chExt cx="3038200" cy="4014024"/>
          </a:xfrm>
        </p:grpSpPr>
        <p:pic>
          <p:nvPicPr>
            <p:cNvPr id="9" name="Picture 8" descr="A picture containing table, food, room&#10;&#10;Description automatically generated">
              <a:extLst>
                <a:ext uri="{FF2B5EF4-FFF2-40B4-BE49-F238E27FC236}">
                  <a16:creationId xmlns:a16="http://schemas.microsoft.com/office/drawing/2014/main" id="{D6D8ECA2-9DF9-41DD-AEBD-4954093441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0264" y="-97929"/>
              <a:ext cx="3038200" cy="3038198"/>
            </a:xfrm>
            <a:prstGeom prst="rect">
              <a:avLst/>
            </a:prstGeom>
          </p:spPr>
        </p:pic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7DBA7FDA-C201-4492-B8F6-8D187459456B}"/>
                </a:ext>
              </a:extLst>
            </p:cNvPr>
            <p:cNvSpPr txBox="1">
              <a:spLocks/>
            </p:cNvSpPr>
            <p:nvPr/>
          </p:nvSpPr>
          <p:spPr>
            <a:xfrm>
              <a:off x="6046835" y="2715766"/>
              <a:ext cx="2365058" cy="1200329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ru-RU" sz="1600" dirty="0"/>
                <a:t>Состояние здоровья иногда невозможно изменить. А вот изменить окружающее пространство можно.</a:t>
              </a:r>
              <a:endParaRPr lang="en-US" sz="1600" dirty="0"/>
            </a:p>
          </p:txBody>
        </p:sp>
      </p:grp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73FB66E-FD01-4D20-9748-F818F0056CCE}"/>
              </a:ext>
            </a:extLst>
          </p:cNvPr>
          <p:cNvSpPr txBox="1">
            <a:spLocks/>
          </p:cNvSpPr>
          <p:nvPr/>
        </p:nvSpPr>
        <p:spPr>
          <a:xfrm>
            <a:off x="693683" y="2715766"/>
            <a:ext cx="2365058" cy="18651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/>
              <a:t>Инвалидность характеризует не только состояние здоровья человека. Она показывает, насколько окружающее пространство подходит для таких, как он.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71328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2D7ADDE-B680-4AEC-BE13-45A028F7990C}"/>
              </a:ext>
            </a:extLst>
          </p:cNvPr>
          <p:cNvSpPr txBox="1">
            <a:spLocks/>
          </p:cNvSpPr>
          <p:nvPr/>
        </p:nvSpPr>
        <p:spPr>
          <a:xfrm>
            <a:off x="632492" y="822037"/>
            <a:ext cx="7882858" cy="10772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3200" b="1" dirty="0">
                <a:latin typeface="+mn-lt"/>
              </a:rPr>
              <a:t>Проблемами инвалидности должны заниматься только врачи?</a:t>
            </a:r>
            <a:endParaRPr lang="en-US" sz="3200" b="1" dirty="0">
              <a:latin typeface="+mn-l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C69CE9A-FB12-42B7-B7F3-AA44CA7F766F}"/>
              </a:ext>
            </a:extLst>
          </p:cNvPr>
          <p:cNvSpPr/>
          <p:nvPr/>
        </p:nvSpPr>
        <p:spPr>
          <a:xfrm>
            <a:off x="4286583" y="277060"/>
            <a:ext cx="567556" cy="567554"/>
          </a:xfrm>
          <a:prstGeom prst="ellipse">
            <a:avLst/>
          </a:prstGeom>
          <a:solidFill>
            <a:srgbClr val="E1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?</a:t>
            </a:r>
            <a:endParaRPr lang="en-US" sz="4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C51AC7-A003-4F5F-914A-46AC3ACE69CA}"/>
              </a:ext>
            </a:extLst>
          </p:cNvPr>
          <p:cNvSpPr txBox="1"/>
          <p:nvPr/>
        </p:nvSpPr>
        <p:spPr>
          <a:xfrm>
            <a:off x="539551" y="2211710"/>
            <a:ext cx="7993261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E46018"/>
              </a:buClr>
              <a:buSzPct val="200000"/>
              <a:buFont typeface="Courier New" panose="02070309020205020404" pitchFamily="49" charset="0"/>
              <a:buChar char="o"/>
            </a:pPr>
            <a:r>
              <a:rPr lang="ru-RU" sz="1400" b="1" dirty="0"/>
              <a:t>Инвалидность</a:t>
            </a:r>
            <a:r>
              <a:rPr lang="ru-RU" sz="1400" dirty="0"/>
              <a:t> – это не только медицинское понятие. </a:t>
            </a:r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200000"/>
              <a:buFont typeface="Courier New" panose="02070309020205020404" pitchFamily="49" charset="0"/>
              <a:buChar char="o"/>
            </a:pPr>
            <a:r>
              <a:rPr lang="ru-RU" sz="1400" dirty="0"/>
              <a:t>Если общество устроено </a:t>
            </a:r>
            <a:r>
              <a:rPr lang="ru-RU" sz="1400" b="1" dirty="0"/>
              <a:t>удобным для всех образом</a:t>
            </a:r>
            <a:r>
              <a:rPr lang="ru-RU" sz="1400" dirty="0"/>
              <a:t>, то люди с инвалидностью </a:t>
            </a:r>
            <a:r>
              <a:rPr lang="ru-RU" sz="1400" b="1" dirty="0"/>
              <a:t>живут обычной жизнью</a:t>
            </a:r>
            <a:r>
              <a:rPr lang="ru-RU" sz="1400" dirty="0"/>
              <a:t>. Это общие школы для детей с разными особенностями или нарушениями здоровья. Это удобные съезды и пандусы для колясок, дублирование информации для неслышащих и незрячих людей. </a:t>
            </a:r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SzPct val="200000"/>
              <a:buFont typeface="Courier New" panose="02070309020205020404" pitchFamily="49" charset="0"/>
              <a:buChar char="o"/>
            </a:pPr>
            <a:r>
              <a:rPr lang="ru-RU" sz="1400" b="1" dirty="0"/>
              <a:t>А ещё это в итоге пригодится всем: </a:t>
            </a:r>
            <a:r>
              <a:rPr lang="ru-RU" sz="1400" dirty="0"/>
              <a:t>пожилым людям, родителям с детской коляской, здоровому взрослому человеку, который сломал ногу. </a:t>
            </a:r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200000"/>
              <a:buFont typeface="Courier New" panose="02070309020205020404" pitchFamily="49" charset="0"/>
              <a:buChar char="o"/>
            </a:pPr>
            <a:r>
              <a:rPr lang="ru-RU" sz="1400" dirty="0"/>
              <a:t>Это и есть </a:t>
            </a:r>
            <a:r>
              <a:rPr lang="ru-RU" sz="1400" b="1" dirty="0"/>
              <a:t>инклюзия</a:t>
            </a:r>
            <a:r>
              <a:rPr lang="ru-RU" sz="1400" dirty="0"/>
              <a:t> – общество, которое удобно для всех в любых состояниях.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60683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</p:bldLst>
  </p:timing>
</p:sld>
</file>

<file path=ppt/theme/theme1.xml><?xml version="1.0" encoding="utf-8"?>
<a:theme xmlns:a="http://schemas.openxmlformats.org/drawingml/2006/main" name="шаблон презентации_просто дети">
  <a:themeElements>
    <a:clrScheme name="KIDS">
      <a:dk1>
        <a:sysClr val="windowText" lastClr="000000"/>
      </a:dk1>
      <a:lt1>
        <a:sysClr val="window" lastClr="FFFFFF"/>
      </a:lt1>
      <a:dk2>
        <a:srgbClr val="1F497D"/>
      </a:dk2>
      <a:lt2>
        <a:srgbClr val="D0D0CE"/>
      </a:lt2>
      <a:accent1>
        <a:srgbClr val="F54500"/>
      </a:accent1>
      <a:accent2>
        <a:srgbClr val="4BC0B1"/>
      </a:accent2>
      <a:accent3>
        <a:srgbClr val="C8DF89"/>
      </a:accent3>
      <a:accent4>
        <a:srgbClr val="D0D0CE"/>
      </a:accent4>
      <a:accent5>
        <a:srgbClr val="95B3D7"/>
      </a:accent5>
      <a:accent6>
        <a:srgbClr val="C8DF89"/>
      </a:accent6>
      <a:hlink>
        <a:srgbClr val="4BC0B1"/>
      </a:hlink>
      <a:folHlink>
        <a:srgbClr val="E46018"/>
      </a:folHlink>
    </a:clrScheme>
    <a:fontScheme name="Другая 3">
      <a:majorFont>
        <a:latin typeface="Circe Bold"/>
        <a:ea typeface=""/>
        <a:cs typeface=""/>
      </a:majorFont>
      <a:minorFont>
        <a:latin typeface="Circe 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шаблон презентации_просто дети1" id="{6085E15C-1EDA-4DFD-98C5-114F633DC08F}" vid="{6CB8472A-D646-49AC-BDD9-5AE55226D6C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Sarm_new</Template>
  <TotalTime>14140</TotalTime>
  <Words>778</Words>
  <Application>Microsoft Office PowerPoint</Application>
  <PresentationFormat>Экран (16:9)</PresentationFormat>
  <Paragraphs>69</Paragraphs>
  <Slides>25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Circe </vt:lpstr>
      <vt:lpstr>Circe Bold</vt:lpstr>
      <vt:lpstr>Courier New</vt:lpstr>
      <vt:lpstr>шаблон презентации_просто дети</vt:lpstr>
      <vt:lpstr>«ЧТО ТАКОЕ ИНКЛЮЗИЯ И ПОЧЕМУ ЭТО ВАЖНО?»</vt:lpstr>
      <vt:lpstr>Давайте представим, что вы знакомитесь с новыми людьми и должны представиться.</vt:lpstr>
      <vt:lpstr>Презентация PowerPoint</vt:lpstr>
      <vt:lpstr>Презентация PowerPoint</vt:lpstr>
      <vt:lpstr>Что вы представляете себе, когда слышите  «человек с инвалидностью» или «инвалид»</vt:lpstr>
      <vt:lpstr>Презентация PowerPoint</vt:lpstr>
      <vt:lpstr>Как правильно говорить?</vt:lpstr>
      <vt:lpstr>Презентация PowerPoint</vt:lpstr>
      <vt:lpstr>Презентация PowerPoint</vt:lpstr>
      <vt:lpstr>Дети с инвалидностью могут учиться и участвовать во всех сферах жизни</vt:lpstr>
      <vt:lpstr>Каким может быть город, удобный для всех?</vt:lpstr>
      <vt:lpstr>Презентация PowerPoint</vt:lpstr>
      <vt:lpstr>Презентация PowerPoint</vt:lpstr>
      <vt:lpstr>Презентация PowerPoint</vt:lpstr>
      <vt:lpstr>Презентация PowerPoint</vt:lpstr>
      <vt:lpstr>«Экстраординарные тела»  – это цирковой проект, в труппу которого входят самые разнообразные люди – с инвалидностью, слабослышащие и другие. Человек с инвалидностью – не обязательно слабый и немощный: смотрите, какие акробатические номера могут исполнять эти артисты!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общаться с человеком, у которого инвалидность?  Главное – не бойтесь и не стесняйтесь.   Если вы в чем-то не уверены, спросите у самого человека.</vt:lpstr>
      <vt:lpstr>Что ещё вы можете сделать?</vt:lpstr>
      <vt:lpstr>Презентация PowerPoint</vt:lpstr>
      <vt:lpstr>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Ксения Терехович</dc:creator>
  <cp:lastModifiedBy>User</cp:lastModifiedBy>
  <cp:revision>2642</cp:revision>
  <dcterms:created xsi:type="dcterms:W3CDTF">2017-10-31T13:44:32Z</dcterms:created>
  <dcterms:modified xsi:type="dcterms:W3CDTF">2020-12-01T09:36:43Z</dcterms:modified>
</cp:coreProperties>
</file>